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9" r:id="rId3"/>
    <p:sldId id="288" r:id="rId4"/>
    <p:sldId id="257" r:id="rId5"/>
    <p:sldId id="262" r:id="rId6"/>
    <p:sldId id="263" r:id="rId7"/>
    <p:sldId id="264" r:id="rId8"/>
    <p:sldId id="265" r:id="rId9"/>
    <p:sldId id="266" r:id="rId10"/>
    <p:sldId id="267" r:id="rId11"/>
    <p:sldId id="268" r:id="rId12"/>
    <p:sldId id="269" r:id="rId13"/>
    <p:sldId id="270" r:id="rId14"/>
    <p:sldId id="271" r:id="rId15"/>
    <p:sldId id="272" r:id="rId16"/>
    <p:sldId id="275" r:id="rId17"/>
    <p:sldId id="273" r:id="rId18"/>
    <p:sldId id="274" r:id="rId19"/>
    <p:sldId id="281" r:id="rId20"/>
    <p:sldId id="276" r:id="rId21"/>
    <p:sldId id="277" r:id="rId22"/>
    <p:sldId id="278" r:id="rId23"/>
    <p:sldId id="290" r:id="rId24"/>
    <p:sldId id="279" r:id="rId25"/>
    <p:sldId id="282" r:id="rId26"/>
    <p:sldId id="291" r:id="rId27"/>
    <p:sldId id="292" r:id="rId28"/>
    <p:sldId id="284" r:id="rId29"/>
    <p:sldId id="283" r:id="rId30"/>
    <p:sldId id="293" r:id="rId31"/>
    <p:sldId id="294"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82593" autoAdjust="0"/>
  </p:normalViewPr>
  <p:slideViewPr>
    <p:cSldViewPr snapToGrid="0">
      <p:cViewPr varScale="1">
        <p:scale>
          <a:sx n="77" d="100"/>
          <a:sy n="77" d="100"/>
        </p:scale>
        <p:origin x="126"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1340B-725C-4F0F-9077-472AE1889EA1}" type="datetimeFigureOut">
              <a:rPr lang="tr-TR" smtClean="0"/>
              <a:t>21.11.2023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67D62-C808-4214-8D9C-180D7E5E7A27}" type="slidenum">
              <a:rPr lang="tr-TR" smtClean="0"/>
              <a:t>‹#›</a:t>
            </a:fld>
            <a:endParaRPr lang="tr-TR"/>
          </a:p>
        </p:txBody>
      </p:sp>
    </p:spTree>
    <p:extLst>
      <p:ext uri="{BB962C8B-B14F-4D97-AF65-F5344CB8AC3E}">
        <p14:creationId xmlns:p14="http://schemas.microsoft.com/office/powerpoint/2010/main" val="263237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eaLnBrk="1" fontAlgn="auto" hangingPunct="1">
              <a:lnSpc>
                <a:spcPct val="90000"/>
              </a:lnSpc>
              <a:spcBef>
                <a:spcPts val="1000"/>
              </a:spcBef>
              <a:spcAft>
                <a:spcPts val="0"/>
              </a:spcAft>
              <a:buFont typeface="Wingdings" panose="05000000000000000000" pitchFamily="2" charset="2"/>
              <a:buChar char="ü"/>
              <a:defRPr/>
            </a:pPr>
            <a:r>
              <a:rPr lang="tr-TR" sz="1200" kern="1200" dirty="0">
                <a:solidFill>
                  <a:prstClr val="black"/>
                </a:solidFill>
                <a:latin typeface="Arial" panose="020B0604020202020204" pitchFamily="34" charset="0"/>
                <a:ea typeface="+mn-ea"/>
                <a:cs typeface="Arial" panose="020B0604020202020204" pitchFamily="34" charset="0"/>
              </a:rPr>
              <a:t>Özellikle soba dumanına bağlı </a:t>
            </a:r>
            <a:r>
              <a:rPr lang="tr-TR" sz="1200" kern="1200" dirty="0" err="1">
                <a:solidFill>
                  <a:prstClr val="black"/>
                </a:solidFill>
                <a:latin typeface="Arial" panose="020B0604020202020204" pitchFamily="34" charset="0"/>
                <a:ea typeface="+mn-ea"/>
                <a:cs typeface="Arial" panose="020B0604020202020204" pitchFamily="34" charset="0"/>
              </a:rPr>
              <a:t>karbonmonoksit</a:t>
            </a:r>
            <a:r>
              <a:rPr lang="tr-TR" sz="1200" kern="1200" dirty="0">
                <a:solidFill>
                  <a:prstClr val="black"/>
                </a:solidFill>
                <a:latin typeface="Arial" panose="020B0604020202020204" pitchFamily="34" charset="0"/>
                <a:ea typeface="+mn-ea"/>
                <a:cs typeface="Arial" panose="020B0604020202020204" pitchFamily="34" charset="0"/>
              </a:rPr>
              <a:t> zehirlenmeleri toplu ölümlere yol açmakta ve bir aileden çok sayıda kişi aynı anda kaybedilmektedir. </a:t>
            </a:r>
          </a:p>
          <a:p>
            <a:pPr algn="just" eaLnBrk="1" fontAlgn="auto" hangingPunct="1">
              <a:lnSpc>
                <a:spcPct val="90000"/>
              </a:lnSpc>
              <a:spcBef>
                <a:spcPts val="1000"/>
              </a:spcBef>
              <a:spcAft>
                <a:spcPts val="0"/>
              </a:spcAft>
              <a:buFont typeface="Wingdings" panose="05000000000000000000" pitchFamily="2" charset="2"/>
              <a:buChar char="ü"/>
              <a:defRPr/>
            </a:pPr>
            <a:r>
              <a:rPr lang="tr-TR" sz="1200" kern="1200" dirty="0">
                <a:solidFill>
                  <a:prstClr val="black"/>
                </a:solidFill>
                <a:latin typeface="Arial" panose="020B0604020202020204" pitchFamily="34" charset="0"/>
                <a:ea typeface="+mn-ea"/>
                <a:cs typeface="Arial" panose="020B0604020202020204" pitchFamily="34" charset="0"/>
              </a:rPr>
              <a:t>Alınacak tedbirlerle</a:t>
            </a:r>
            <a:r>
              <a:rPr lang="tr-TR" sz="1200" kern="1200" dirty="0">
                <a:solidFill>
                  <a:prstClr val="black"/>
                </a:solidFill>
                <a:latin typeface="Arial" panose="020B0604020202020204" pitchFamily="34" charset="0"/>
                <a:cs typeface="Arial" panose="020B0604020202020204" pitchFamily="34" charset="0"/>
              </a:rPr>
              <a:t> </a:t>
            </a:r>
            <a:r>
              <a:rPr lang="tr-TR" sz="1200" kern="1200" dirty="0" err="1">
                <a:solidFill>
                  <a:prstClr val="black"/>
                </a:solidFill>
                <a:latin typeface="Arial" panose="020B0604020202020204" pitchFamily="34" charset="0"/>
                <a:cs typeface="Arial" panose="020B0604020202020204" pitchFamily="34" charset="0"/>
              </a:rPr>
              <a:t>karbonmonoksit</a:t>
            </a:r>
            <a:r>
              <a:rPr lang="tr-TR" sz="1200" kern="1200" dirty="0">
                <a:solidFill>
                  <a:prstClr val="black"/>
                </a:solidFill>
                <a:latin typeface="Arial" panose="020B0604020202020204" pitchFamily="34" charset="0"/>
                <a:cs typeface="Arial" panose="020B0604020202020204" pitchFamily="34" charset="0"/>
              </a:rPr>
              <a:t> zehirlenme</a:t>
            </a:r>
            <a:r>
              <a:rPr lang="tr-TR" sz="1200" kern="1200" dirty="0">
                <a:solidFill>
                  <a:prstClr val="black"/>
                </a:solidFill>
                <a:latin typeface="Arial" panose="020B0604020202020204" pitchFamily="34" charset="0"/>
                <a:ea typeface="+mn-ea"/>
                <a:cs typeface="Arial" panose="020B0604020202020204" pitchFamily="34" charset="0"/>
              </a:rPr>
              <a:t> </a:t>
            </a:r>
            <a:r>
              <a:rPr lang="tr-TR" sz="1200" kern="1200" dirty="0">
                <a:solidFill>
                  <a:prstClr val="black"/>
                </a:solidFill>
                <a:latin typeface="Arial" panose="020B0604020202020204" pitchFamily="34" charset="0"/>
                <a:cs typeface="Arial" panose="020B0604020202020204" pitchFamily="34" charset="0"/>
              </a:rPr>
              <a:t>vakaları, ölümler ve sakatlıklar  azaltılacak/</a:t>
            </a:r>
            <a:r>
              <a:rPr lang="tr-TR" sz="1200" kern="1200" dirty="0">
                <a:solidFill>
                  <a:prstClr val="black"/>
                </a:solidFill>
                <a:latin typeface="Arial" panose="020B0604020202020204" pitchFamily="34" charset="0"/>
                <a:ea typeface="+mn-ea"/>
                <a:cs typeface="Arial" panose="020B0604020202020204" pitchFamily="34" charset="0"/>
              </a:rPr>
              <a:t>önlenebilecektir.</a:t>
            </a:r>
          </a:p>
          <a:p>
            <a:endParaRPr lang="tr-TR" dirty="0"/>
          </a:p>
        </p:txBody>
      </p:sp>
      <p:sp>
        <p:nvSpPr>
          <p:cNvPr id="4" name="Slayt Numarası Yer Tutucusu 3"/>
          <p:cNvSpPr>
            <a:spLocks noGrp="1"/>
          </p:cNvSpPr>
          <p:nvPr>
            <p:ph type="sldNum" sz="quarter" idx="10"/>
          </p:nvPr>
        </p:nvSpPr>
        <p:spPr/>
        <p:txBody>
          <a:bodyPr/>
          <a:lstStyle/>
          <a:p>
            <a:fld id="{1AA67D62-C808-4214-8D9C-180D7E5E7A27}" type="slidenum">
              <a:rPr lang="tr-TR" smtClean="0"/>
              <a:t>4</a:t>
            </a:fld>
            <a:endParaRPr lang="tr-TR"/>
          </a:p>
        </p:txBody>
      </p:sp>
    </p:spTree>
    <p:extLst>
      <p:ext uri="{BB962C8B-B14F-4D97-AF65-F5344CB8AC3E}">
        <p14:creationId xmlns:p14="http://schemas.microsoft.com/office/powerpoint/2010/main" val="323828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Kronik Zehirlenme; Göğüs ağrısı, Dispne, Yorgunluk, Baş ağrısı</a:t>
            </a:r>
          </a:p>
          <a:p>
            <a:r>
              <a:rPr lang="tr-TR" sz="1200" dirty="0"/>
              <a:t>	        Azalmış egzersiz kapasitesi</a:t>
            </a:r>
          </a:p>
          <a:p>
            <a:r>
              <a:rPr lang="tr-TR" sz="1200" dirty="0"/>
              <a:t>	        Kognitif fonksiyonlarda bozulma</a:t>
            </a:r>
          </a:p>
          <a:p>
            <a:r>
              <a:rPr lang="tr-TR" sz="1200" dirty="0"/>
              <a:t>	        </a:t>
            </a:r>
            <a:r>
              <a:rPr lang="tr-TR" sz="1200" dirty="0" err="1"/>
              <a:t>Nöropsişik</a:t>
            </a:r>
            <a:r>
              <a:rPr lang="tr-TR" sz="1200" dirty="0"/>
              <a:t> semptomlar</a:t>
            </a:r>
          </a:p>
          <a:p>
            <a:endParaRPr lang="tr-TR" dirty="0"/>
          </a:p>
        </p:txBody>
      </p:sp>
      <p:sp>
        <p:nvSpPr>
          <p:cNvPr id="4" name="Slayt Numarası Yer Tutucusu 3"/>
          <p:cNvSpPr>
            <a:spLocks noGrp="1"/>
          </p:cNvSpPr>
          <p:nvPr>
            <p:ph type="sldNum" sz="quarter" idx="10"/>
          </p:nvPr>
        </p:nvSpPr>
        <p:spPr/>
        <p:txBody>
          <a:bodyPr/>
          <a:lstStyle/>
          <a:p>
            <a:fld id="{1AA67D62-C808-4214-8D9C-180D7E5E7A27}" type="slidenum">
              <a:rPr lang="tr-TR" smtClean="0"/>
              <a:t>20</a:t>
            </a:fld>
            <a:endParaRPr lang="tr-TR"/>
          </a:p>
        </p:txBody>
      </p:sp>
    </p:spTree>
    <p:extLst>
      <p:ext uri="{BB962C8B-B14F-4D97-AF65-F5344CB8AC3E}">
        <p14:creationId xmlns:p14="http://schemas.microsoft.com/office/powerpoint/2010/main" val="403475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a:cs typeface="Times New Roman" panose="02020603050405020304" pitchFamily="18" charset="0"/>
              </a:rPr>
              <a:t>Bir binanın yıllık baca temizliği bina büyüklüğüne bağlı olarak 40-150 TL arasında değişmektedir.</a:t>
            </a:r>
          </a:p>
          <a:p>
            <a:endParaRPr lang="tr-TR" dirty="0"/>
          </a:p>
        </p:txBody>
      </p:sp>
      <p:sp>
        <p:nvSpPr>
          <p:cNvPr id="4" name="Slayt Numarası Yer Tutucusu 3"/>
          <p:cNvSpPr>
            <a:spLocks noGrp="1"/>
          </p:cNvSpPr>
          <p:nvPr>
            <p:ph type="sldNum" sz="quarter" idx="10"/>
          </p:nvPr>
        </p:nvSpPr>
        <p:spPr/>
        <p:txBody>
          <a:bodyPr/>
          <a:lstStyle/>
          <a:p>
            <a:fld id="{1AA67D62-C808-4214-8D9C-180D7E5E7A27}" type="slidenum">
              <a:rPr lang="tr-TR" smtClean="0"/>
              <a:t>25</a:t>
            </a:fld>
            <a:endParaRPr lang="tr-TR"/>
          </a:p>
        </p:txBody>
      </p:sp>
    </p:spTree>
    <p:extLst>
      <p:ext uri="{BB962C8B-B14F-4D97-AF65-F5344CB8AC3E}">
        <p14:creationId xmlns:p14="http://schemas.microsoft.com/office/powerpoint/2010/main" val="127963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a:cs typeface="Times New Roman" panose="02020603050405020304" pitchFamily="18" charset="0"/>
              </a:rPr>
              <a:t>Bir binanın yıllık baca temizliği bina büyüklüğüne bağlı olarak 40-150 TL arasında değişmektedir.</a:t>
            </a:r>
          </a:p>
          <a:p>
            <a:endParaRPr lang="tr-TR" dirty="0"/>
          </a:p>
        </p:txBody>
      </p:sp>
      <p:sp>
        <p:nvSpPr>
          <p:cNvPr id="4" name="Slayt Numarası Yer Tutucusu 3"/>
          <p:cNvSpPr>
            <a:spLocks noGrp="1"/>
          </p:cNvSpPr>
          <p:nvPr>
            <p:ph type="sldNum" sz="quarter" idx="10"/>
          </p:nvPr>
        </p:nvSpPr>
        <p:spPr/>
        <p:txBody>
          <a:bodyPr/>
          <a:lstStyle/>
          <a:p>
            <a:fld id="{1AA67D62-C808-4214-8D9C-180D7E5E7A27}" type="slidenum">
              <a:rPr lang="tr-TR" smtClean="0"/>
              <a:t>26</a:t>
            </a:fld>
            <a:endParaRPr lang="tr-TR"/>
          </a:p>
        </p:txBody>
      </p:sp>
    </p:spTree>
    <p:extLst>
      <p:ext uri="{BB962C8B-B14F-4D97-AF65-F5344CB8AC3E}">
        <p14:creationId xmlns:p14="http://schemas.microsoft.com/office/powerpoint/2010/main" val="345065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1AA67D62-C808-4214-8D9C-180D7E5E7A27}" type="slidenum">
              <a:rPr lang="tr-TR" smtClean="0"/>
              <a:t>27</a:t>
            </a:fld>
            <a:endParaRPr lang="tr-TR"/>
          </a:p>
        </p:txBody>
      </p:sp>
    </p:spTree>
    <p:extLst>
      <p:ext uri="{BB962C8B-B14F-4D97-AF65-F5344CB8AC3E}">
        <p14:creationId xmlns:p14="http://schemas.microsoft.com/office/powerpoint/2010/main" val="97045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a:cs typeface="Times New Roman" panose="02020603050405020304" pitchFamily="18" charset="0"/>
              </a:rPr>
              <a:t>*Bacalar doğal çekişli olarak çalışırlar. Eğer bu bacalara aspiratör gibi fanlı bir cihaz bağlanırsa doğal baca çekişi ortadan kalkmış olur. Böyle bir durumda aynı bacaya bağlı diğer dairelerde baca gazı bacaya gitmek yerine ortama dolar. Böylelikle </a:t>
            </a:r>
            <a:r>
              <a:rPr lang="tr-TR" altLang="tr-TR" dirty="0" err="1">
                <a:cs typeface="Times New Roman" panose="02020603050405020304" pitchFamily="18" charset="0"/>
              </a:rPr>
              <a:t>karbonmonoksit</a:t>
            </a:r>
            <a:r>
              <a:rPr lang="tr-TR" altLang="tr-TR" dirty="0">
                <a:cs typeface="Times New Roman" panose="02020603050405020304" pitchFamily="18" charset="0"/>
              </a:rPr>
              <a:t> zehirlenmesi yaşanabilir. Bu nedenle mutfaklarda kombi ve şofbenler ile aspiratör aynı bacaya bağlanması hem o daireyi hem de diğer komşu daireleri tehlikeye atar. Mutfaklarda kombi ve şofbenler ile aspiratör aynı bacaya bağlanmamalıdır.</a:t>
            </a:r>
          </a:p>
          <a:p>
            <a:endParaRPr lang="tr-TR" dirty="0"/>
          </a:p>
        </p:txBody>
      </p:sp>
      <p:sp>
        <p:nvSpPr>
          <p:cNvPr id="4" name="Slayt Numarası Yer Tutucusu 3"/>
          <p:cNvSpPr>
            <a:spLocks noGrp="1"/>
          </p:cNvSpPr>
          <p:nvPr>
            <p:ph type="sldNum" sz="quarter" idx="10"/>
          </p:nvPr>
        </p:nvSpPr>
        <p:spPr/>
        <p:txBody>
          <a:bodyPr/>
          <a:lstStyle/>
          <a:p>
            <a:fld id="{1AA67D62-C808-4214-8D9C-180D7E5E7A27}" type="slidenum">
              <a:rPr lang="tr-TR" smtClean="0"/>
              <a:t>28</a:t>
            </a:fld>
            <a:endParaRPr lang="tr-TR"/>
          </a:p>
        </p:txBody>
      </p:sp>
    </p:spTree>
    <p:extLst>
      <p:ext uri="{BB962C8B-B14F-4D97-AF65-F5344CB8AC3E}">
        <p14:creationId xmlns:p14="http://schemas.microsoft.com/office/powerpoint/2010/main" val="20524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AA67D62-C808-4214-8D9C-180D7E5E7A27}" type="slidenum">
              <a:rPr lang="tr-TR" smtClean="0"/>
              <a:t>30</a:t>
            </a:fld>
            <a:endParaRPr lang="tr-TR"/>
          </a:p>
        </p:txBody>
      </p:sp>
    </p:spTree>
    <p:extLst>
      <p:ext uri="{BB962C8B-B14F-4D97-AF65-F5344CB8AC3E}">
        <p14:creationId xmlns:p14="http://schemas.microsoft.com/office/powerpoint/2010/main" val="344375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F67690-D630-4232-8EF9-01E35F942B4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6DFFF67-4CEA-4F21-8358-489F48019D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8DD9A36-30D3-4EA8-822F-66A4933FBCD9}"/>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5" name="Alt Bilgi Yer Tutucusu 4">
            <a:extLst>
              <a:ext uri="{FF2B5EF4-FFF2-40B4-BE49-F238E27FC236}">
                <a16:creationId xmlns:a16="http://schemas.microsoft.com/office/drawing/2014/main" id="{C4016473-EEF8-42D7-B557-5A82C41A5C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7BFC6B-F599-408B-B5F0-E2957F704E93}"/>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104469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C4189D-4F20-4379-989D-256976FDA86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6659C40-AF3A-4C03-828B-32843999F163}"/>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EEDFAB-85B6-4EBE-BD0B-BD7D0378B6A0}"/>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5" name="Alt Bilgi Yer Tutucusu 4">
            <a:extLst>
              <a:ext uri="{FF2B5EF4-FFF2-40B4-BE49-F238E27FC236}">
                <a16:creationId xmlns:a16="http://schemas.microsoft.com/office/drawing/2014/main" id="{7A79EF0A-8441-443B-8B7D-DA0B57359E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41D88E-245D-46C9-82B0-C10AEAD943C2}"/>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3970126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2F47A19-74BA-447B-B6BF-A35B14C84D7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242CD5F-E0D2-4809-AE5C-54E3B5D0DE68}"/>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362720-791B-4152-9BB3-C7EA7F81AC23}"/>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5" name="Alt Bilgi Yer Tutucusu 4">
            <a:extLst>
              <a:ext uri="{FF2B5EF4-FFF2-40B4-BE49-F238E27FC236}">
                <a16:creationId xmlns:a16="http://schemas.microsoft.com/office/drawing/2014/main" id="{6EFBC642-61B7-4B41-A77C-B165FCCDDD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F7D7277-673A-4BA3-B3A4-3BABDE906608}"/>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377619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41D38EC-39A9-4DAB-A224-5BF8EFB3AF9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7D6AA73-2363-4737-A9C2-0FABEEEE6A0D}"/>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D0F38A-DEF5-4D2E-9A55-6AF4089C8F67}"/>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5" name="Alt Bilgi Yer Tutucusu 4">
            <a:extLst>
              <a:ext uri="{FF2B5EF4-FFF2-40B4-BE49-F238E27FC236}">
                <a16:creationId xmlns:a16="http://schemas.microsoft.com/office/drawing/2014/main" id="{97AF3958-CE91-41E3-A193-899686625A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9D59E4-ECA4-4C15-99A4-C687ACA747F3}"/>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112777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4A8D4B-EDB7-484D-8E65-C5DA668F840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ED7C3FA-AB09-47F8-9D4E-025BFA787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2669A7F1-C9F6-4EDF-BCAC-B3ABF89B3324}"/>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5" name="Alt Bilgi Yer Tutucusu 4">
            <a:extLst>
              <a:ext uri="{FF2B5EF4-FFF2-40B4-BE49-F238E27FC236}">
                <a16:creationId xmlns:a16="http://schemas.microsoft.com/office/drawing/2014/main" id="{3B9E7507-805B-43E8-9EA6-40BC167CCC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83F3D87-FD68-4693-83D2-5A3261B437C9}"/>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15597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FAA7CD-A30C-4044-B5E5-DD0F4BB8B4F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EAA0BA5-B387-4073-AB75-F237254A0051}"/>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35D9E75-682B-43CF-A593-F34829DFB68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C6E1C80-FFE3-40C8-9733-1DAB9BE09666}"/>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6" name="Alt Bilgi Yer Tutucusu 5">
            <a:extLst>
              <a:ext uri="{FF2B5EF4-FFF2-40B4-BE49-F238E27FC236}">
                <a16:creationId xmlns:a16="http://schemas.microsoft.com/office/drawing/2014/main" id="{992A77EA-8966-43E1-BCF9-A6945E0A11B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B771981-9DEB-4C6A-9A69-F285C0DAA694}"/>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222621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0C239A-A0B4-4FB9-9C57-B0733F8A0A5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7A6B888-E688-49E0-8AD0-8348416C9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2C6DAD45-273D-4B2D-8E87-FD835EDC7F4E}"/>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05A7941-3319-4A58-9A3C-08ACD50D6F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C8B5799F-2BE8-4FD8-81E2-76883B6FAC77}"/>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749102E-935E-42B9-B6DB-8F0625BB7F07}"/>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8" name="Alt Bilgi Yer Tutucusu 7">
            <a:extLst>
              <a:ext uri="{FF2B5EF4-FFF2-40B4-BE49-F238E27FC236}">
                <a16:creationId xmlns:a16="http://schemas.microsoft.com/office/drawing/2014/main" id="{0FD3E2D8-512E-4C45-96CB-6F29574C3C4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E91EFF8-1CF4-4FAC-AC89-83D91C990A00}"/>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365212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5632A05-747F-4272-95B9-5455B9C4BD1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8E5BC0C-A6B7-4D32-86D3-AFEE31E7E339}"/>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4" name="Alt Bilgi Yer Tutucusu 3">
            <a:extLst>
              <a:ext uri="{FF2B5EF4-FFF2-40B4-BE49-F238E27FC236}">
                <a16:creationId xmlns:a16="http://schemas.microsoft.com/office/drawing/2014/main" id="{BF549F8B-667E-4B15-B41B-C561BA8F3EC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E0CCCA6-4FA8-4882-9141-F5EA5AC25711}"/>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201723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5A155A6-6E00-4CD2-B1BE-3BB3E627DBB8}"/>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3" name="Alt Bilgi Yer Tutucusu 2">
            <a:extLst>
              <a:ext uri="{FF2B5EF4-FFF2-40B4-BE49-F238E27FC236}">
                <a16:creationId xmlns:a16="http://schemas.microsoft.com/office/drawing/2014/main" id="{CB6A7729-9AB8-4E11-B4F2-47D29A50D2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45CFC37-C931-4E27-B16E-66EF7986914B}"/>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107196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12BA8E4-4555-4C61-B1EA-4A079814B92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B2C90DF-8189-4BCD-9334-AE95965D2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6CA7064-CE57-451E-A75A-E47E11DE4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0D2F6AB-BA89-45E1-85B5-9B66D7D4341A}"/>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6" name="Alt Bilgi Yer Tutucusu 5">
            <a:extLst>
              <a:ext uri="{FF2B5EF4-FFF2-40B4-BE49-F238E27FC236}">
                <a16:creationId xmlns:a16="http://schemas.microsoft.com/office/drawing/2014/main" id="{E4E69A97-C636-4E04-8F4D-A8F8F6711F9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8ED6640-94C0-41BD-AB6E-6FF212F83308}"/>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274519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480FC8-4AC5-45E0-95D9-47CF0D56E9C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89D3F5C-1EBA-4957-9433-F9AEF3018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15A69C5-4B20-401E-8A00-98B358EE7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13C2BA01-37F1-4C15-AA25-534C76266A38}"/>
              </a:ext>
            </a:extLst>
          </p:cNvPr>
          <p:cNvSpPr>
            <a:spLocks noGrp="1"/>
          </p:cNvSpPr>
          <p:nvPr>
            <p:ph type="dt" sz="half" idx="10"/>
          </p:nvPr>
        </p:nvSpPr>
        <p:spPr/>
        <p:txBody>
          <a:bodyPr/>
          <a:lstStyle/>
          <a:p>
            <a:fld id="{ADDB1DB4-1AFE-43F2-853F-C9685FE5A15E}" type="datetimeFigureOut">
              <a:rPr lang="tr-TR" smtClean="0"/>
              <a:t>21.11.2023</a:t>
            </a:fld>
            <a:endParaRPr lang="tr-TR"/>
          </a:p>
        </p:txBody>
      </p:sp>
      <p:sp>
        <p:nvSpPr>
          <p:cNvPr id="6" name="Alt Bilgi Yer Tutucusu 5">
            <a:extLst>
              <a:ext uri="{FF2B5EF4-FFF2-40B4-BE49-F238E27FC236}">
                <a16:creationId xmlns:a16="http://schemas.microsoft.com/office/drawing/2014/main" id="{86DBF9C7-C7B6-4CBE-9FB4-8F3D3E0FF4C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B3C1EFA-E536-47CF-A877-B7C736E128D8}"/>
              </a:ext>
            </a:extLst>
          </p:cNvPr>
          <p:cNvSpPr>
            <a:spLocks noGrp="1"/>
          </p:cNvSpPr>
          <p:nvPr>
            <p:ph type="sldNum" sz="quarter" idx="12"/>
          </p:nvPr>
        </p:nvSpPr>
        <p:spPr/>
        <p:txBody>
          <a:bodyPr/>
          <a:lstStyle/>
          <a:p>
            <a:fld id="{40529D0A-FBE8-491A-B5C5-1F5B28FB1FC6}" type="slidenum">
              <a:rPr lang="tr-TR" smtClean="0"/>
              <a:t>‹#›</a:t>
            </a:fld>
            <a:endParaRPr lang="tr-TR"/>
          </a:p>
        </p:txBody>
      </p:sp>
    </p:spTree>
    <p:extLst>
      <p:ext uri="{BB962C8B-B14F-4D97-AF65-F5344CB8AC3E}">
        <p14:creationId xmlns:p14="http://schemas.microsoft.com/office/powerpoint/2010/main" val="281325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6217ED-A84C-4467-B639-A0285C234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47C5D97-D60F-4E1C-BB93-3BF2424B7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152E558-8F14-48F4-A1DC-479C9D0EE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B1DB4-1AFE-43F2-853F-C9685FE5A15E}" type="datetimeFigureOut">
              <a:rPr lang="tr-TR" smtClean="0"/>
              <a:t>21.11.2023</a:t>
            </a:fld>
            <a:endParaRPr lang="tr-TR"/>
          </a:p>
        </p:txBody>
      </p:sp>
      <p:sp>
        <p:nvSpPr>
          <p:cNvPr id="5" name="Alt Bilgi Yer Tutucusu 4">
            <a:extLst>
              <a:ext uri="{FF2B5EF4-FFF2-40B4-BE49-F238E27FC236}">
                <a16:creationId xmlns:a16="http://schemas.microsoft.com/office/drawing/2014/main" id="{38F6510D-127A-404C-80DE-55EF03D41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3D687A0-9190-4528-A9D7-7E8DE5822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29D0A-FBE8-491A-B5C5-1F5B28FB1FC6}" type="slidenum">
              <a:rPr lang="tr-TR" smtClean="0"/>
              <a:t>‹#›</a:t>
            </a:fld>
            <a:endParaRPr lang="tr-TR"/>
          </a:p>
        </p:txBody>
      </p:sp>
    </p:spTree>
    <p:extLst>
      <p:ext uri="{BB962C8B-B14F-4D97-AF65-F5344CB8AC3E}">
        <p14:creationId xmlns:p14="http://schemas.microsoft.com/office/powerpoint/2010/main" val="13804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D25C4E-D837-4FE3-8F3F-9F4C352776D8}"/>
              </a:ext>
            </a:extLst>
          </p:cNvPr>
          <p:cNvSpPr>
            <a:spLocks noGrp="1"/>
          </p:cNvSpPr>
          <p:nvPr>
            <p:ph type="ctrTitle"/>
          </p:nvPr>
        </p:nvSpPr>
        <p:spPr/>
        <p:txBody>
          <a:bodyPr/>
          <a:lstStyle/>
          <a:p>
            <a:pPr algn="r"/>
            <a:r>
              <a:rPr lang="tr-TR" dirty="0" err="1"/>
              <a:t>Karbonmonoksit</a:t>
            </a:r>
            <a:r>
              <a:rPr lang="tr-TR" dirty="0"/>
              <a:t> (CO) Zehirlenmeleri </a:t>
            </a:r>
            <a:br>
              <a:rPr lang="tr-TR" dirty="0"/>
            </a:br>
            <a:r>
              <a:rPr lang="tr-TR" sz="4400" dirty="0"/>
              <a:t>Alınması Gereken Önlemler</a:t>
            </a:r>
            <a:endParaRPr lang="tr-TR" dirty="0"/>
          </a:p>
        </p:txBody>
      </p:sp>
      <p:sp>
        <p:nvSpPr>
          <p:cNvPr id="3" name="Alt Başlık 2">
            <a:extLst>
              <a:ext uri="{FF2B5EF4-FFF2-40B4-BE49-F238E27FC236}">
                <a16:creationId xmlns:a16="http://schemas.microsoft.com/office/drawing/2014/main" id="{A4CCCBF9-9826-4920-9036-F99FDF4A6A80}"/>
              </a:ext>
            </a:extLst>
          </p:cNvPr>
          <p:cNvSpPr>
            <a:spLocks noGrp="1"/>
          </p:cNvSpPr>
          <p:nvPr>
            <p:ph type="subTitle" idx="1"/>
          </p:nvPr>
        </p:nvSpPr>
        <p:spPr>
          <a:xfrm>
            <a:off x="1523999" y="3602038"/>
            <a:ext cx="10003971" cy="1655762"/>
          </a:xfrm>
        </p:spPr>
        <p:txBody>
          <a:bodyPr anchor="b"/>
          <a:lstStyle/>
          <a:p>
            <a:pPr algn="r"/>
            <a:r>
              <a:rPr lang="tr-TR" dirty="0"/>
              <a:t>Halide Edip Mesleki ve Teknik Anadolu Lisesi  Müdürlüğü</a:t>
            </a:r>
          </a:p>
        </p:txBody>
      </p:sp>
      <p:pic>
        <p:nvPicPr>
          <p:cNvPr id="5" name="Resim 4">
            <a:extLst>
              <a:ext uri="{FF2B5EF4-FFF2-40B4-BE49-F238E27FC236}">
                <a16:creationId xmlns:a16="http://schemas.microsoft.com/office/drawing/2014/main" id="{1D64A97B-8708-4286-A620-F6C8E6FE6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43112">
            <a:off x="246240" y="3321008"/>
            <a:ext cx="4276236" cy="2217821"/>
          </a:xfrm>
          <a:prstGeom prst="rect">
            <a:avLst/>
          </a:prstGeom>
        </p:spPr>
      </p:pic>
    </p:spTree>
    <p:extLst>
      <p:ext uri="{BB962C8B-B14F-4D97-AF65-F5344CB8AC3E}">
        <p14:creationId xmlns:p14="http://schemas.microsoft.com/office/powerpoint/2010/main" val="181117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F472FD-F35F-49C6-8E65-1CF06AED7EE7}"/>
              </a:ext>
            </a:extLst>
          </p:cNvPr>
          <p:cNvSpPr>
            <a:spLocks noGrp="1"/>
          </p:cNvSpPr>
          <p:nvPr>
            <p:ph type="title"/>
          </p:nvPr>
        </p:nvSpPr>
        <p:spPr>
          <a:xfrm>
            <a:off x="951088" y="649965"/>
            <a:ext cx="10515600" cy="1325563"/>
          </a:xfrm>
        </p:spPr>
        <p:txBody>
          <a:bodyPr/>
          <a:lstStyle/>
          <a:p>
            <a:r>
              <a:rPr lang="tr-TR" dirty="0">
                <a:solidFill>
                  <a:schemeClr val="tx1"/>
                </a:solidFill>
              </a:rPr>
              <a:t>	CO Zehirlenmeleriyle İlişkili Faktörler</a:t>
            </a:r>
            <a:endParaRPr lang="tr-TR" dirty="0"/>
          </a:p>
        </p:txBody>
      </p:sp>
      <p:sp>
        <p:nvSpPr>
          <p:cNvPr id="3" name="İçerik Yer Tutucusu 2">
            <a:extLst>
              <a:ext uri="{FF2B5EF4-FFF2-40B4-BE49-F238E27FC236}">
                <a16:creationId xmlns:a16="http://schemas.microsoft.com/office/drawing/2014/main" id="{6CCD34B1-258B-4CEB-B638-A4EC552B1147}"/>
              </a:ext>
            </a:extLst>
          </p:cNvPr>
          <p:cNvSpPr>
            <a:spLocks noGrp="1"/>
          </p:cNvSpPr>
          <p:nvPr>
            <p:ph idx="1"/>
          </p:nvPr>
        </p:nvSpPr>
        <p:spPr>
          <a:xfrm>
            <a:off x="831858" y="2186870"/>
            <a:ext cx="10515600" cy="4351338"/>
          </a:xfrm>
        </p:spPr>
        <p:txBody>
          <a:bodyPr>
            <a:normAutofit lnSpcReduction="10000"/>
          </a:bodyPr>
          <a:lstStyle/>
          <a:p>
            <a:pPr>
              <a:spcBef>
                <a:spcPts val="800"/>
              </a:spcBef>
            </a:pPr>
            <a:r>
              <a:rPr lang="tr-TR" dirty="0"/>
              <a:t>Kış mevsimi</a:t>
            </a:r>
          </a:p>
          <a:p>
            <a:pPr>
              <a:spcBef>
                <a:spcPts val="800"/>
              </a:spcBef>
            </a:pPr>
            <a:r>
              <a:rPr lang="tr-TR" dirty="0"/>
              <a:t>Lodos, ters rüzgar</a:t>
            </a:r>
          </a:p>
          <a:p>
            <a:pPr>
              <a:spcBef>
                <a:spcPts val="800"/>
              </a:spcBef>
            </a:pPr>
            <a:r>
              <a:rPr lang="tr-TR" dirty="0"/>
              <a:t>Kötü, yetersiz, tıkalı bacalar</a:t>
            </a:r>
          </a:p>
          <a:p>
            <a:pPr>
              <a:spcBef>
                <a:spcPts val="800"/>
              </a:spcBef>
            </a:pPr>
            <a:r>
              <a:rPr lang="tr-TR" dirty="0"/>
              <a:t>Kalitesiz yakıt</a:t>
            </a:r>
          </a:p>
          <a:p>
            <a:pPr>
              <a:spcBef>
                <a:spcPts val="800"/>
              </a:spcBef>
            </a:pPr>
            <a:r>
              <a:rPr lang="tr-TR" dirty="0"/>
              <a:t>Soba kurum ve yakma hataları</a:t>
            </a:r>
          </a:p>
          <a:p>
            <a:pPr>
              <a:spcBef>
                <a:spcPts val="800"/>
              </a:spcBef>
            </a:pPr>
            <a:r>
              <a:rPr lang="tr-TR" dirty="0"/>
              <a:t>Tesisat hataları (doğal gaz, şofben, </a:t>
            </a:r>
            <a:r>
              <a:rPr lang="tr-TR" dirty="0" err="1"/>
              <a:t>vb</a:t>
            </a:r>
            <a:r>
              <a:rPr lang="tr-TR" dirty="0"/>
              <a:t>)</a:t>
            </a:r>
          </a:p>
          <a:p>
            <a:pPr>
              <a:spcBef>
                <a:spcPts val="800"/>
              </a:spcBef>
            </a:pPr>
            <a:r>
              <a:rPr lang="tr-TR" dirty="0"/>
              <a:t>Mimari hatalar (menfezler, bacalar)</a:t>
            </a:r>
          </a:p>
          <a:p>
            <a:pPr>
              <a:spcBef>
                <a:spcPts val="800"/>
              </a:spcBef>
            </a:pPr>
            <a:r>
              <a:rPr lang="tr-TR" dirty="0"/>
              <a:t>İlgisizlik, dikkatsizlik, ihmal</a:t>
            </a:r>
          </a:p>
          <a:p>
            <a:pPr>
              <a:spcBef>
                <a:spcPts val="800"/>
              </a:spcBef>
            </a:pPr>
            <a:r>
              <a:rPr lang="tr-TR" dirty="0"/>
              <a:t>Denetimsizlik</a:t>
            </a:r>
          </a:p>
        </p:txBody>
      </p:sp>
    </p:spTree>
    <p:extLst>
      <p:ext uri="{BB962C8B-B14F-4D97-AF65-F5344CB8AC3E}">
        <p14:creationId xmlns:p14="http://schemas.microsoft.com/office/powerpoint/2010/main" val="116869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CBB3FC-0F22-45AD-84C1-2A9362CC9B7E}"/>
              </a:ext>
            </a:extLst>
          </p:cNvPr>
          <p:cNvSpPr>
            <a:spLocks noGrp="1"/>
          </p:cNvSpPr>
          <p:nvPr>
            <p:ph type="title"/>
          </p:nvPr>
        </p:nvSpPr>
        <p:spPr>
          <a:xfrm>
            <a:off x="849489" y="715081"/>
            <a:ext cx="10515600" cy="1325563"/>
          </a:xfrm>
        </p:spPr>
        <p:txBody>
          <a:bodyPr/>
          <a:lstStyle/>
          <a:p>
            <a:r>
              <a:rPr lang="tr-TR" dirty="0"/>
              <a:t>	CO Zehirlenmeleriyle İlişkili Faktörler</a:t>
            </a:r>
          </a:p>
        </p:txBody>
      </p:sp>
      <p:sp>
        <p:nvSpPr>
          <p:cNvPr id="3" name="İçerik Yer Tutucusu 2">
            <a:extLst>
              <a:ext uri="{FF2B5EF4-FFF2-40B4-BE49-F238E27FC236}">
                <a16:creationId xmlns:a16="http://schemas.microsoft.com/office/drawing/2014/main" id="{4473A029-2C3D-4BBC-A573-D2FDA829B430}"/>
              </a:ext>
            </a:extLst>
          </p:cNvPr>
          <p:cNvSpPr>
            <a:spLocks noGrp="1"/>
          </p:cNvSpPr>
          <p:nvPr>
            <p:ph idx="1"/>
          </p:nvPr>
        </p:nvSpPr>
        <p:spPr>
          <a:xfrm>
            <a:off x="872066" y="2243314"/>
            <a:ext cx="10515600" cy="4351338"/>
          </a:xfrm>
        </p:spPr>
        <p:txBody>
          <a:bodyPr>
            <a:normAutofit fontScale="77500" lnSpcReduction="20000"/>
          </a:bodyPr>
          <a:lstStyle/>
          <a:p>
            <a:pPr>
              <a:spcBef>
                <a:spcPts val="600"/>
              </a:spcBef>
            </a:pPr>
            <a:r>
              <a:rPr lang="tr-TR" sz="3600" dirty="0"/>
              <a:t>Ortamdaki CO yoğunluğu</a:t>
            </a:r>
          </a:p>
          <a:p>
            <a:pPr lvl="1"/>
            <a:r>
              <a:rPr lang="tr-TR" sz="3200" dirty="0"/>
              <a:t>Kaynağın CO üretim hızı, Oda büyüklüğü, Havalanma durumu</a:t>
            </a:r>
          </a:p>
          <a:p>
            <a:pPr>
              <a:spcBef>
                <a:spcPts val="600"/>
              </a:spcBef>
            </a:pPr>
            <a:r>
              <a:rPr lang="tr-TR" sz="3600" dirty="0"/>
              <a:t>Ortamda kalma süresi</a:t>
            </a:r>
          </a:p>
          <a:p>
            <a:pPr>
              <a:spcBef>
                <a:spcPts val="600"/>
              </a:spcBef>
            </a:pPr>
            <a:r>
              <a:rPr lang="tr-TR" sz="3600" dirty="0"/>
              <a:t>Yüksekte yaşayanlar</a:t>
            </a:r>
          </a:p>
          <a:p>
            <a:pPr>
              <a:spcBef>
                <a:spcPts val="600"/>
              </a:spcBef>
            </a:pPr>
            <a:r>
              <a:rPr lang="tr-TR" sz="3600" dirty="0"/>
              <a:t>Dakika solunum sayısı</a:t>
            </a:r>
          </a:p>
          <a:p>
            <a:pPr>
              <a:spcBef>
                <a:spcPts val="600"/>
              </a:spcBef>
            </a:pPr>
            <a:r>
              <a:rPr lang="tr-TR" sz="3600" dirty="0"/>
              <a:t>Ek hastalıklar, kalp yetmezliği kronik akciğer hastalığı</a:t>
            </a:r>
          </a:p>
          <a:p>
            <a:pPr>
              <a:spcBef>
                <a:spcPts val="600"/>
              </a:spcBef>
            </a:pPr>
            <a:r>
              <a:rPr lang="tr-TR" sz="3600" dirty="0"/>
              <a:t>Yaş (anne karnındaki fetüs, çocuk, yaslı hastalar)</a:t>
            </a:r>
          </a:p>
          <a:p>
            <a:pPr>
              <a:spcBef>
                <a:spcPts val="600"/>
              </a:spcBef>
            </a:pPr>
            <a:r>
              <a:rPr lang="tr-TR" sz="3600" dirty="0"/>
              <a:t>Metabolizma (egzersiz, stres) </a:t>
            </a:r>
          </a:p>
          <a:p>
            <a:pPr>
              <a:spcBef>
                <a:spcPts val="600"/>
              </a:spcBef>
            </a:pPr>
            <a:r>
              <a:rPr lang="tr-TR" sz="3600" dirty="0"/>
              <a:t>Kanında yüksek miktarda CO</a:t>
            </a:r>
            <a:r>
              <a:rPr lang="tr-TR" sz="3600" baseline="-25000" dirty="0"/>
              <a:t>2</a:t>
            </a:r>
            <a:r>
              <a:rPr lang="tr-TR" sz="3600" dirty="0"/>
              <a:t> bulunan kişiler (sigara içen, kronik tip-2 solunum yetmezliği)</a:t>
            </a:r>
          </a:p>
          <a:p>
            <a:pPr>
              <a:spcBef>
                <a:spcPts val="600"/>
              </a:spcBef>
            </a:pPr>
            <a:r>
              <a:rPr lang="tr-TR" sz="3600" dirty="0"/>
              <a:t>Anemi</a:t>
            </a:r>
          </a:p>
        </p:txBody>
      </p:sp>
    </p:spTree>
    <p:extLst>
      <p:ext uri="{BB962C8B-B14F-4D97-AF65-F5344CB8AC3E}">
        <p14:creationId xmlns:p14="http://schemas.microsoft.com/office/powerpoint/2010/main" val="161138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CBB3FC-0F22-45AD-84C1-2A9362CC9B7E}"/>
              </a:ext>
            </a:extLst>
          </p:cNvPr>
          <p:cNvSpPr>
            <a:spLocks noGrp="1"/>
          </p:cNvSpPr>
          <p:nvPr>
            <p:ph type="title"/>
          </p:nvPr>
        </p:nvSpPr>
        <p:spPr/>
        <p:txBody>
          <a:bodyPr/>
          <a:lstStyle/>
          <a:p>
            <a:pPr algn="ctr"/>
            <a:r>
              <a:rPr lang="tr-TR" dirty="0">
                <a:solidFill>
                  <a:schemeClr val="tx1"/>
                </a:solidFill>
              </a:rPr>
              <a:t>	</a:t>
            </a:r>
            <a:r>
              <a:rPr lang="en-US" dirty="0">
                <a:solidFill>
                  <a:schemeClr val="tx1"/>
                </a:solidFill>
              </a:rPr>
              <a:t>Risk </a:t>
            </a:r>
            <a:r>
              <a:rPr lang="en-US" dirty="0" err="1">
                <a:solidFill>
                  <a:schemeClr val="tx1"/>
                </a:solidFill>
              </a:rPr>
              <a:t>Grupları</a:t>
            </a:r>
            <a:endParaRPr lang="tr-TR" dirty="0"/>
          </a:p>
        </p:txBody>
      </p:sp>
      <p:sp>
        <p:nvSpPr>
          <p:cNvPr id="3" name="İçerik Yer Tutucusu 2">
            <a:extLst>
              <a:ext uri="{FF2B5EF4-FFF2-40B4-BE49-F238E27FC236}">
                <a16:creationId xmlns:a16="http://schemas.microsoft.com/office/drawing/2014/main" id="{4473A029-2C3D-4BBC-A573-D2FDA829B430}"/>
              </a:ext>
            </a:extLst>
          </p:cNvPr>
          <p:cNvSpPr>
            <a:spLocks noGrp="1"/>
          </p:cNvSpPr>
          <p:nvPr>
            <p:ph idx="1"/>
          </p:nvPr>
        </p:nvSpPr>
        <p:spPr>
          <a:xfrm>
            <a:off x="1964266" y="1825625"/>
            <a:ext cx="9389533" cy="4351338"/>
          </a:xfrm>
        </p:spPr>
        <p:txBody>
          <a:bodyPr>
            <a:normAutofit/>
          </a:bodyPr>
          <a:lstStyle/>
          <a:p>
            <a:pPr>
              <a:lnSpc>
                <a:spcPct val="80000"/>
              </a:lnSpc>
              <a:spcBef>
                <a:spcPts val="600"/>
              </a:spcBef>
            </a:pPr>
            <a:r>
              <a:rPr lang="en-US" dirty="0"/>
              <a:t>Soba </a:t>
            </a:r>
            <a:r>
              <a:rPr lang="en-US" dirty="0" err="1"/>
              <a:t>yanan</a:t>
            </a:r>
            <a:r>
              <a:rPr lang="en-US" dirty="0"/>
              <a:t> </a:t>
            </a:r>
            <a:r>
              <a:rPr lang="en-US" dirty="0" err="1"/>
              <a:t>odada</a:t>
            </a:r>
            <a:r>
              <a:rPr lang="en-US" dirty="0"/>
              <a:t> </a:t>
            </a:r>
            <a:r>
              <a:rPr lang="en-US" dirty="0" err="1"/>
              <a:t>uyuyanlar</a:t>
            </a:r>
            <a:endParaRPr lang="tr-TR" dirty="0"/>
          </a:p>
          <a:p>
            <a:pPr>
              <a:lnSpc>
                <a:spcPct val="80000"/>
              </a:lnSpc>
              <a:spcBef>
                <a:spcPts val="600"/>
              </a:spcBef>
            </a:pPr>
            <a:r>
              <a:rPr lang="tr-TR" dirty="0"/>
              <a:t>Çocuklar, yaşlılar</a:t>
            </a:r>
          </a:p>
          <a:p>
            <a:pPr>
              <a:lnSpc>
                <a:spcPct val="80000"/>
              </a:lnSpc>
              <a:spcBef>
                <a:spcPts val="600"/>
              </a:spcBef>
            </a:pPr>
            <a:r>
              <a:rPr lang="tr-TR" dirty="0"/>
              <a:t>Anne karnında bulunan bebekler</a:t>
            </a:r>
            <a:endParaRPr lang="en-US" dirty="0"/>
          </a:p>
          <a:p>
            <a:pPr>
              <a:lnSpc>
                <a:spcPct val="80000"/>
              </a:lnSpc>
              <a:spcBef>
                <a:spcPts val="600"/>
              </a:spcBef>
            </a:pPr>
            <a:r>
              <a:rPr lang="en-US" dirty="0" err="1"/>
              <a:t>İtfaiyeciler</a:t>
            </a:r>
            <a:r>
              <a:rPr lang="en-US" dirty="0"/>
              <a:t> ve </a:t>
            </a:r>
            <a:r>
              <a:rPr lang="en-US" dirty="0" err="1"/>
              <a:t>yangına</a:t>
            </a:r>
            <a:r>
              <a:rPr lang="en-US" dirty="0"/>
              <a:t> </a:t>
            </a:r>
            <a:r>
              <a:rPr lang="en-US" dirty="0" err="1"/>
              <a:t>gönüllü</a:t>
            </a:r>
            <a:r>
              <a:rPr lang="en-US" dirty="0"/>
              <a:t> </a:t>
            </a:r>
            <a:r>
              <a:rPr lang="en-US" dirty="0" err="1"/>
              <a:t>müdahale</a:t>
            </a:r>
            <a:r>
              <a:rPr lang="en-US" dirty="0"/>
              <a:t> </a:t>
            </a:r>
            <a:r>
              <a:rPr lang="en-US" dirty="0" err="1"/>
              <a:t>edenler</a:t>
            </a:r>
            <a:endParaRPr lang="en-US" dirty="0"/>
          </a:p>
          <a:p>
            <a:pPr>
              <a:lnSpc>
                <a:spcPct val="80000"/>
              </a:lnSpc>
              <a:spcBef>
                <a:spcPts val="600"/>
              </a:spcBef>
            </a:pPr>
            <a:r>
              <a:rPr lang="tr-TR" dirty="0"/>
              <a:t>Sigara içenler</a:t>
            </a:r>
            <a:endParaRPr lang="en-US" dirty="0"/>
          </a:p>
          <a:p>
            <a:pPr>
              <a:lnSpc>
                <a:spcPct val="80000"/>
              </a:lnSpc>
              <a:spcBef>
                <a:spcPts val="600"/>
              </a:spcBef>
            </a:pPr>
            <a:r>
              <a:rPr lang="en-US" dirty="0" err="1"/>
              <a:t>Kapalı</a:t>
            </a:r>
            <a:r>
              <a:rPr lang="en-US" dirty="0"/>
              <a:t> </a:t>
            </a:r>
            <a:r>
              <a:rPr lang="en-US" dirty="0" err="1"/>
              <a:t>otopark</a:t>
            </a:r>
            <a:r>
              <a:rPr lang="en-US" dirty="0"/>
              <a:t> </a:t>
            </a:r>
            <a:r>
              <a:rPr lang="en-US" dirty="0" err="1"/>
              <a:t>çalışanları</a:t>
            </a:r>
            <a:endParaRPr lang="en-US" dirty="0"/>
          </a:p>
          <a:p>
            <a:pPr>
              <a:lnSpc>
                <a:spcPct val="80000"/>
              </a:lnSpc>
              <a:spcBef>
                <a:spcPts val="600"/>
              </a:spcBef>
            </a:pPr>
            <a:r>
              <a:rPr lang="en-US" dirty="0" err="1"/>
              <a:t>Boya</a:t>
            </a:r>
            <a:r>
              <a:rPr lang="en-US" dirty="0"/>
              <a:t> </a:t>
            </a:r>
            <a:r>
              <a:rPr lang="en-US" dirty="0" err="1"/>
              <a:t>fabrikası</a:t>
            </a:r>
            <a:r>
              <a:rPr lang="en-US" dirty="0"/>
              <a:t> </a:t>
            </a:r>
            <a:r>
              <a:rPr lang="en-US" dirty="0" err="1"/>
              <a:t>çalışanları</a:t>
            </a:r>
            <a:endParaRPr lang="en-US" dirty="0"/>
          </a:p>
          <a:p>
            <a:pPr>
              <a:lnSpc>
                <a:spcPct val="80000"/>
              </a:lnSpc>
              <a:spcBef>
                <a:spcPts val="600"/>
              </a:spcBef>
            </a:pPr>
            <a:r>
              <a:rPr lang="en-US" dirty="0"/>
              <a:t>Motor </a:t>
            </a:r>
            <a:r>
              <a:rPr lang="en-US" dirty="0" err="1"/>
              <a:t>endüstrisi</a:t>
            </a:r>
            <a:r>
              <a:rPr lang="en-US" dirty="0"/>
              <a:t> </a:t>
            </a:r>
            <a:r>
              <a:rPr lang="en-US" dirty="0" err="1"/>
              <a:t>çalışanları</a:t>
            </a:r>
            <a:endParaRPr lang="en-US" dirty="0"/>
          </a:p>
          <a:p>
            <a:pPr>
              <a:lnSpc>
                <a:spcPct val="80000"/>
              </a:lnSpc>
              <a:spcBef>
                <a:spcPts val="600"/>
              </a:spcBef>
            </a:pPr>
            <a:r>
              <a:rPr lang="en-US" dirty="0" err="1"/>
              <a:t>Trafik</a:t>
            </a:r>
            <a:r>
              <a:rPr lang="en-US" dirty="0"/>
              <a:t> </a:t>
            </a:r>
            <a:r>
              <a:rPr lang="en-US" dirty="0" err="1"/>
              <a:t>polisleri</a:t>
            </a:r>
            <a:endParaRPr lang="en-US" dirty="0"/>
          </a:p>
        </p:txBody>
      </p:sp>
      <p:sp>
        <p:nvSpPr>
          <p:cNvPr id="4" name="Sağ Ayraç 3">
            <a:extLst>
              <a:ext uri="{FF2B5EF4-FFF2-40B4-BE49-F238E27FC236}">
                <a16:creationId xmlns:a16="http://schemas.microsoft.com/office/drawing/2014/main" id="{807E2F55-AC23-42F1-82E4-22C6504C72E4}"/>
              </a:ext>
            </a:extLst>
          </p:cNvPr>
          <p:cNvSpPr/>
          <p:nvPr/>
        </p:nvSpPr>
        <p:spPr>
          <a:xfrm>
            <a:off x="5963478" y="3498574"/>
            <a:ext cx="516835" cy="19745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 name="Metin kutusu 4">
            <a:extLst>
              <a:ext uri="{FF2B5EF4-FFF2-40B4-BE49-F238E27FC236}">
                <a16:creationId xmlns:a16="http://schemas.microsoft.com/office/drawing/2014/main" id="{4B7F9A51-8E1C-47BB-B98B-D441DCCE005B}"/>
              </a:ext>
            </a:extLst>
          </p:cNvPr>
          <p:cNvSpPr txBox="1"/>
          <p:nvPr/>
        </p:nvSpPr>
        <p:spPr>
          <a:xfrm>
            <a:off x="7183659" y="4224251"/>
            <a:ext cx="2862470" cy="523220"/>
          </a:xfrm>
          <a:prstGeom prst="rect">
            <a:avLst/>
          </a:prstGeom>
          <a:noFill/>
        </p:spPr>
        <p:txBody>
          <a:bodyPr wrap="square" rtlCol="0">
            <a:spAutoFit/>
          </a:bodyPr>
          <a:lstStyle/>
          <a:p>
            <a:r>
              <a:rPr lang="tr-TR" sz="2800" dirty="0"/>
              <a:t>Kronik zehirlenme</a:t>
            </a:r>
          </a:p>
        </p:txBody>
      </p:sp>
    </p:spTree>
    <p:extLst>
      <p:ext uri="{BB962C8B-B14F-4D97-AF65-F5344CB8AC3E}">
        <p14:creationId xmlns:p14="http://schemas.microsoft.com/office/powerpoint/2010/main" val="404126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CBB3FC-0F22-45AD-84C1-2A9362CC9B7E}"/>
              </a:ext>
            </a:extLst>
          </p:cNvPr>
          <p:cNvSpPr>
            <a:spLocks noGrp="1"/>
          </p:cNvSpPr>
          <p:nvPr>
            <p:ph type="title"/>
          </p:nvPr>
        </p:nvSpPr>
        <p:spPr>
          <a:xfrm>
            <a:off x="860777" y="884414"/>
            <a:ext cx="10515600" cy="1325563"/>
          </a:xfrm>
        </p:spPr>
        <p:txBody>
          <a:bodyPr/>
          <a:lstStyle/>
          <a:p>
            <a:r>
              <a:rPr lang="tr-TR" dirty="0">
                <a:solidFill>
                  <a:schemeClr val="tx1"/>
                </a:solidFill>
              </a:rPr>
              <a:t>	Soba Zehirlenmeleri</a:t>
            </a:r>
            <a:endParaRPr lang="tr-TR" dirty="0"/>
          </a:p>
        </p:txBody>
      </p:sp>
      <p:sp>
        <p:nvSpPr>
          <p:cNvPr id="3" name="İçerik Yer Tutucusu 2">
            <a:extLst>
              <a:ext uri="{FF2B5EF4-FFF2-40B4-BE49-F238E27FC236}">
                <a16:creationId xmlns:a16="http://schemas.microsoft.com/office/drawing/2014/main" id="{4473A029-2C3D-4BBC-A573-D2FDA829B430}"/>
              </a:ext>
            </a:extLst>
          </p:cNvPr>
          <p:cNvSpPr>
            <a:spLocks noGrp="1"/>
          </p:cNvSpPr>
          <p:nvPr>
            <p:ph idx="1"/>
          </p:nvPr>
        </p:nvSpPr>
        <p:spPr>
          <a:xfrm>
            <a:off x="1007533" y="2506662"/>
            <a:ext cx="10515600" cy="4351338"/>
          </a:xfrm>
        </p:spPr>
        <p:txBody>
          <a:bodyPr/>
          <a:lstStyle/>
          <a:p>
            <a:pPr>
              <a:lnSpc>
                <a:spcPct val="70000"/>
              </a:lnSpc>
            </a:pPr>
            <a:r>
              <a:rPr lang="tr-TR" dirty="0"/>
              <a:t>Bacaların usulüne uygun olmaması</a:t>
            </a:r>
          </a:p>
          <a:p>
            <a:pPr>
              <a:lnSpc>
                <a:spcPct val="70000"/>
              </a:lnSpc>
            </a:pPr>
            <a:r>
              <a:rPr lang="tr-TR" dirty="0"/>
              <a:t>Hava menfezlerinin kapatılmış olması</a:t>
            </a:r>
          </a:p>
          <a:p>
            <a:pPr>
              <a:lnSpc>
                <a:spcPct val="70000"/>
              </a:lnSpc>
            </a:pPr>
            <a:r>
              <a:rPr lang="tr-TR" dirty="0"/>
              <a:t>Kalitesiz yakıt kullanılması</a:t>
            </a:r>
          </a:p>
          <a:p>
            <a:pPr>
              <a:lnSpc>
                <a:spcPct val="70000"/>
              </a:lnSpc>
            </a:pPr>
            <a:r>
              <a:rPr lang="tr-TR" dirty="0"/>
              <a:t>Yatarken sobaya kömür ilave edilmesi</a:t>
            </a:r>
          </a:p>
          <a:p>
            <a:pPr>
              <a:lnSpc>
                <a:spcPct val="70000"/>
              </a:lnSpc>
            </a:pPr>
            <a:r>
              <a:rPr lang="tr-TR" dirty="0"/>
              <a:t>Soba hava giriş ve çıkışlarının kapatılması</a:t>
            </a:r>
          </a:p>
          <a:p>
            <a:pPr>
              <a:lnSpc>
                <a:spcPct val="70000"/>
              </a:lnSpc>
            </a:pPr>
            <a:r>
              <a:rPr lang="tr-TR" dirty="0"/>
              <a:t>Lodos, ters rüzgar</a:t>
            </a:r>
          </a:p>
          <a:p>
            <a:pPr algn="ctr">
              <a:lnSpc>
                <a:spcPct val="50000"/>
              </a:lnSpc>
              <a:buNone/>
            </a:pPr>
            <a:endParaRPr lang="tr-TR" dirty="0">
              <a:solidFill>
                <a:srgbClr val="0000FF"/>
              </a:solidFill>
            </a:endParaRPr>
          </a:p>
          <a:p>
            <a:pPr algn="ctr">
              <a:lnSpc>
                <a:spcPct val="50000"/>
              </a:lnSpc>
              <a:buNone/>
            </a:pPr>
            <a:endParaRPr lang="tr-TR" dirty="0">
              <a:solidFill>
                <a:srgbClr val="0000FF"/>
              </a:solidFill>
            </a:endParaRPr>
          </a:p>
          <a:p>
            <a:pPr algn="ctr">
              <a:lnSpc>
                <a:spcPct val="50000"/>
              </a:lnSpc>
              <a:buNone/>
            </a:pPr>
            <a:r>
              <a:rPr lang="tr-TR" dirty="0">
                <a:solidFill>
                  <a:srgbClr val="0000FF"/>
                </a:solidFill>
              </a:rPr>
              <a:t>Soba yanan bir odada uyuyorsanız </a:t>
            </a:r>
          </a:p>
          <a:p>
            <a:pPr algn="ctr">
              <a:lnSpc>
                <a:spcPct val="50000"/>
              </a:lnSpc>
              <a:buNone/>
            </a:pPr>
            <a:r>
              <a:rPr lang="tr-TR" dirty="0">
                <a:solidFill>
                  <a:srgbClr val="0000FF"/>
                </a:solidFill>
              </a:rPr>
              <a:t>asla güvende değilsiniz</a:t>
            </a:r>
          </a:p>
        </p:txBody>
      </p:sp>
    </p:spTree>
    <p:extLst>
      <p:ext uri="{BB962C8B-B14F-4D97-AF65-F5344CB8AC3E}">
        <p14:creationId xmlns:p14="http://schemas.microsoft.com/office/powerpoint/2010/main" val="388242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CBB3FC-0F22-45AD-84C1-2A9362CC9B7E}"/>
              </a:ext>
            </a:extLst>
          </p:cNvPr>
          <p:cNvSpPr>
            <a:spLocks noGrp="1"/>
          </p:cNvSpPr>
          <p:nvPr>
            <p:ph type="title"/>
          </p:nvPr>
        </p:nvSpPr>
        <p:spPr>
          <a:xfrm>
            <a:off x="1459089" y="850547"/>
            <a:ext cx="10515600" cy="1325563"/>
          </a:xfrm>
        </p:spPr>
        <p:txBody>
          <a:bodyPr/>
          <a:lstStyle/>
          <a:p>
            <a:r>
              <a:rPr lang="tr-TR" dirty="0"/>
              <a:t>	Yakıtın CO Oluşumuna Etkisi</a:t>
            </a:r>
          </a:p>
        </p:txBody>
      </p:sp>
      <p:sp>
        <p:nvSpPr>
          <p:cNvPr id="3" name="İçerik Yer Tutucusu 2">
            <a:extLst>
              <a:ext uri="{FF2B5EF4-FFF2-40B4-BE49-F238E27FC236}">
                <a16:creationId xmlns:a16="http://schemas.microsoft.com/office/drawing/2014/main" id="{4473A029-2C3D-4BBC-A573-D2FDA829B430}"/>
              </a:ext>
            </a:extLst>
          </p:cNvPr>
          <p:cNvSpPr>
            <a:spLocks noGrp="1"/>
          </p:cNvSpPr>
          <p:nvPr>
            <p:ph idx="1"/>
          </p:nvPr>
        </p:nvSpPr>
        <p:spPr>
          <a:xfrm>
            <a:off x="1676400" y="2288469"/>
            <a:ext cx="10515600" cy="4351338"/>
          </a:xfrm>
        </p:spPr>
        <p:txBody>
          <a:bodyPr/>
          <a:lstStyle/>
          <a:p>
            <a:r>
              <a:rPr lang="tr-TR" dirty="0"/>
              <a:t>Yakıt alırken;</a:t>
            </a:r>
          </a:p>
          <a:p>
            <a:pPr lvl="1"/>
            <a:r>
              <a:rPr lang="tr-TR" dirty="0">
                <a:solidFill>
                  <a:schemeClr val="tx1">
                    <a:lumMod val="95000"/>
                    <a:lumOff val="5000"/>
                  </a:schemeClr>
                </a:solidFill>
              </a:rPr>
              <a:t>Kalorisini</a:t>
            </a:r>
          </a:p>
          <a:p>
            <a:pPr lvl="1"/>
            <a:r>
              <a:rPr lang="tr-TR" dirty="0">
                <a:solidFill>
                  <a:schemeClr val="tx1">
                    <a:lumMod val="95000"/>
                    <a:lumOff val="5000"/>
                  </a:schemeClr>
                </a:solidFill>
              </a:rPr>
              <a:t>Külünü</a:t>
            </a:r>
          </a:p>
          <a:p>
            <a:pPr lvl="1"/>
            <a:r>
              <a:rPr lang="tr-TR" dirty="0">
                <a:solidFill>
                  <a:schemeClr val="tx1">
                    <a:lumMod val="95000"/>
                    <a:lumOff val="5000"/>
                  </a:schemeClr>
                </a:solidFill>
              </a:rPr>
              <a:t>Kükürdünü</a:t>
            </a:r>
          </a:p>
          <a:p>
            <a:pPr lvl="1"/>
            <a:r>
              <a:rPr lang="tr-TR" dirty="0">
                <a:solidFill>
                  <a:schemeClr val="tx1">
                    <a:lumMod val="95000"/>
                    <a:lumOff val="5000"/>
                  </a:schemeClr>
                </a:solidFill>
              </a:rPr>
              <a:t>Şişme endeksini</a:t>
            </a:r>
          </a:p>
          <a:p>
            <a:pPr lvl="1"/>
            <a:r>
              <a:rPr lang="tr-TR" dirty="0">
                <a:solidFill>
                  <a:schemeClr val="tx1">
                    <a:lumMod val="95000"/>
                    <a:lumOff val="5000"/>
                  </a:schemeClr>
                </a:solidFill>
              </a:rPr>
              <a:t>Nem miktarını</a:t>
            </a:r>
          </a:p>
          <a:p>
            <a:pPr lvl="1"/>
            <a:r>
              <a:rPr lang="tr-TR" dirty="0">
                <a:solidFill>
                  <a:schemeClr val="tx1">
                    <a:lumMod val="95000"/>
                    <a:lumOff val="5000"/>
                  </a:schemeClr>
                </a:solidFill>
              </a:rPr>
              <a:t>Ağırlığını mutlaka sorgulamalıyız.</a:t>
            </a:r>
          </a:p>
        </p:txBody>
      </p:sp>
    </p:spTree>
    <p:extLst>
      <p:ext uri="{BB962C8B-B14F-4D97-AF65-F5344CB8AC3E}">
        <p14:creationId xmlns:p14="http://schemas.microsoft.com/office/powerpoint/2010/main" val="212799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CBB3FC-0F22-45AD-84C1-2A9362CC9B7E}"/>
              </a:ext>
            </a:extLst>
          </p:cNvPr>
          <p:cNvSpPr>
            <a:spLocks noGrp="1"/>
          </p:cNvSpPr>
          <p:nvPr>
            <p:ph type="title"/>
          </p:nvPr>
        </p:nvSpPr>
        <p:spPr>
          <a:xfrm>
            <a:off x="2460978" y="365125"/>
            <a:ext cx="8892822" cy="1325563"/>
          </a:xfrm>
        </p:spPr>
        <p:txBody>
          <a:bodyPr/>
          <a:lstStyle/>
          <a:p>
            <a:r>
              <a:rPr lang="tr-TR" dirty="0"/>
              <a:t>	Yakıtın CO Oluşumuna Etkisi</a:t>
            </a:r>
          </a:p>
        </p:txBody>
      </p:sp>
      <p:pic>
        <p:nvPicPr>
          <p:cNvPr id="4" name="İçerik Yer Tutucusu 3">
            <a:extLst>
              <a:ext uri="{FF2B5EF4-FFF2-40B4-BE49-F238E27FC236}">
                <a16:creationId xmlns:a16="http://schemas.microsoft.com/office/drawing/2014/main" id="{EE68A016-A4B5-4739-8B4B-17E90E01467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030" t="58453" r="38943" b="12448"/>
          <a:stretch>
            <a:fillRect/>
          </a:stretch>
        </p:blipFill>
        <p:spPr bwMode="auto">
          <a:xfrm>
            <a:off x="2516177" y="2936969"/>
            <a:ext cx="7159646" cy="21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1">
            <a:extLst>
              <a:ext uri="{FF2B5EF4-FFF2-40B4-BE49-F238E27FC236}">
                <a16:creationId xmlns:a16="http://schemas.microsoft.com/office/drawing/2014/main" id="{6E97E7C0-11B5-4002-A000-6B36551FE83D}"/>
              </a:ext>
            </a:extLst>
          </p:cNvPr>
          <p:cNvSpPr>
            <a:spLocks noChangeArrowheads="1"/>
          </p:cNvSpPr>
          <p:nvPr/>
        </p:nvSpPr>
        <p:spPr bwMode="auto">
          <a:xfrm>
            <a:off x="2562578" y="1792116"/>
            <a:ext cx="773853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ts val="600"/>
              </a:spcBef>
              <a:spcAft>
                <a:spcPts val="1200"/>
              </a:spcAft>
            </a:pPr>
            <a:r>
              <a:rPr lang="tr-TR" altLang="tr-TR" sz="2800" b="1" dirty="0">
                <a:solidFill>
                  <a:srgbClr val="0000FF"/>
                </a:solidFill>
                <a:latin typeface="Times New Roman" panose="02020603050405020304" pitchFamily="18" charset="0"/>
                <a:cs typeface="Times New Roman" panose="02020603050405020304" pitchFamily="18" charset="0"/>
              </a:rPr>
              <a:t>13 Ocak 2005 Tarih ve 25699 Sayılı Resmi Gazete</a:t>
            </a:r>
          </a:p>
        </p:txBody>
      </p:sp>
    </p:spTree>
    <p:extLst>
      <p:ext uri="{BB962C8B-B14F-4D97-AF65-F5344CB8AC3E}">
        <p14:creationId xmlns:p14="http://schemas.microsoft.com/office/powerpoint/2010/main" val="324239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3F8940-F5F4-4411-AC56-C44614CD0C8B}"/>
              </a:ext>
            </a:extLst>
          </p:cNvPr>
          <p:cNvSpPr>
            <a:spLocks noGrp="1"/>
          </p:cNvSpPr>
          <p:nvPr>
            <p:ph type="title"/>
          </p:nvPr>
        </p:nvSpPr>
        <p:spPr>
          <a:xfrm>
            <a:off x="984956" y="1843969"/>
            <a:ext cx="10515600" cy="1325563"/>
          </a:xfrm>
        </p:spPr>
        <p:txBody>
          <a:bodyPr/>
          <a:lstStyle/>
          <a:p>
            <a:r>
              <a:rPr lang="tr-TR" dirty="0"/>
              <a:t>	CO Zehirlenmelerinde </a:t>
            </a:r>
            <a:r>
              <a:rPr lang="tr-TR" dirty="0">
                <a:solidFill>
                  <a:schemeClr val="tx1"/>
                </a:solidFill>
              </a:rPr>
              <a:t>Öykü</a:t>
            </a:r>
            <a:endParaRPr lang="tr-TR" dirty="0"/>
          </a:p>
        </p:txBody>
      </p:sp>
      <p:sp>
        <p:nvSpPr>
          <p:cNvPr id="3" name="İçerik Yer Tutucusu 2">
            <a:extLst>
              <a:ext uri="{FF2B5EF4-FFF2-40B4-BE49-F238E27FC236}">
                <a16:creationId xmlns:a16="http://schemas.microsoft.com/office/drawing/2014/main" id="{8F978BC8-D1BD-4925-B500-37DB0B34C2DC}"/>
              </a:ext>
            </a:extLst>
          </p:cNvPr>
          <p:cNvSpPr>
            <a:spLocks noGrp="1"/>
          </p:cNvSpPr>
          <p:nvPr>
            <p:ph idx="1"/>
          </p:nvPr>
        </p:nvSpPr>
        <p:spPr>
          <a:xfrm>
            <a:off x="1122947" y="3510844"/>
            <a:ext cx="10515600" cy="3061230"/>
          </a:xfrm>
        </p:spPr>
        <p:txBody>
          <a:bodyPr/>
          <a:lstStyle/>
          <a:p>
            <a:r>
              <a:rPr lang="en-US" dirty="0">
                <a:solidFill>
                  <a:schemeClr val="tx1">
                    <a:lumMod val="95000"/>
                    <a:lumOff val="5000"/>
                  </a:schemeClr>
                </a:solidFill>
              </a:rPr>
              <a:t>CO </a:t>
            </a:r>
            <a:r>
              <a:rPr lang="en-US" dirty="0" err="1">
                <a:solidFill>
                  <a:schemeClr val="tx1">
                    <a:lumMod val="95000"/>
                    <a:lumOff val="5000"/>
                  </a:schemeClr>
                </a:solidFill>
              </a:rPr>
              <a:t>üreten</a:t>
            </a:r>
            <a:r>
              <a:rPr lang="en-US" dirty="0">
                <a:solidFill>
                  <a:schemeClr val="tx1">
                    <a:lumMod val="95000"/>
                    <a:lumOff val="5000"/>
                  </a:schemeClr>
                </a:solidFill>
              </a:rPr>
              <a:t> bir </a:t>
            </a:r>
            <a:r>
              <a:rPr lang="en-US" dirty="0" err="1">
                <a:solidFill>
                  <a:schemeClr val="tx1">
                    <a:lumMod val="95000"/>
                    <a:lumOff val="5000"/>
                  </a:schemeClr>
                </a:solidFill>
              </a:rPr>
              <a:t>kaynağa</a:t>
            </a:r>
            <a:r>
              <a:rPr lang="en-US" dirty="0">
                <a:solidFill>
                  <a:schemeClr val="tx1">
                    <a:lumMod val="95000"/>
                    <a:lumOff val="5000"/>
                  </a:schemeClr>
                </a:solidFill>
              </a:rPr>
              <a:t> maruziyet </a:t>
            </a:r>
            <a:r>
              <a:rPr lang="en-US" dirty="0" err="1">
                <a:solidFill>
                  <a:schemeClr val="tx1">
                    <a:lumMod val="95000"/>
                    <a:lumOff val="5000"/>
                  </a:schemeClr>
                </a:solidFill>
              </a:rPr>
              <a:t>öyküsü</a:t>
            </a:r>
            <a:endParaRPr lang="en-US" dirty="0">
              <a:solidFill>
                <a:schemeClr val="tx1">
                  <a:lumMod val="95000"/>
                  <a:lumOff val="5000"/>
                </a:schemeClr>
              </a:solidFill>
            </a:endParaRPr>
          </a:p>
          <a:p>
            <a:r>
              <a:rPr lang="en-US" dirty="0" err="1">
                <a:solidFill>
                  <a:schemeClr val="tx1">
                    <a:lumMod val="95000"/>
                    <a:lumOff val="5000"/>
                  </a:schemeClr>
                </a:solidFill>
              </a:rPr>
              <a:t>Aynı</a:t>
            </a:r>
            <a:r>
              <a:rPr lang="en-US" dirty="0">
                <a:solidFill>
                  <a:schemeClr val="tx1">
                    <a:lumMod val="95000"/>
                    <a:lumOff val="5000"/>
                  </a:schemeClr>
                </a:solidFill>
              </a:rPr>
              <a:t> </a:t>
            </a:r>
            <a:r>
              <a:rPr lang="en-US" dirty="0" err="1">
                <a:solidFill>
                  <a:schemeClr val="tx1">
                    <a:lumMod val="95000"/>
                    <a:lumOff val="5000"/>
                  </a:schemeClr>
                </a:solidFill>
              </a:rPr>
              <a:t>ortamda</a:t>
            </a:r>
            <a:r>
              <a:rPr lang="en-US" dirty="0">
                <a:solidFill>
                  <a:schemeClr val="tx1">
                    <a:lumMod val="95000"/>
                    <a:lumOff val="5000"/>
                  </a:schemeClr>
                </a:solidFill>
              </a:rPr>
              <a:t> </a:t>
            </a:r>
            <a:r>
              <a:rPr lang="en-US" dirty="0" err="1">
                <a:solidFill>
                  <a:schemeClr val="tx1">
                    <a:lumMod val="95000"/>
                    <a:lumOff val="5000"/>
                  </a:schemeClr>
                </a:solidFill>
              </a:rPr>
              <a:t>etkilenen</a:t>
            </a:r>
            <a:r>
              <a:rPr lang="en-US" dirty="0">
                <a:solidFill>
                  <a:schemeClr val="tx1">
                    <a:lumMod val="95000"/>
                    <a:lumOff val="5000"/>
                  </a:schemeClr>
                </a:solidFill>
              </a:rPr>
              <a:t> </a:t>
            </a:r>
            <a:r>
              <a:rPr lang="en-US" dirty="0" err="1">
                <a:solidFill>
                  <a:schemeClr val="tx1">
                    <a:lumMod val="95000"/>
                    <a:lumOff val="5000"/>
                  </a:schemeClr>
                </a:solidFill>
              </a:rPr>
              <a:t>başka</a:t>
            </a:r>
            <a:r>
              <a:rPr lang="en-US" dirty="0">
                <a:solidFill>
                  <a:schemeClr val="tx1">
                    <a:lumMod val="95000"/>
                    <a:lumOff val="5000"/>
                  </a:schemeClr>
                </a:solidFill>
              </a:rPr>
              <a:t> </a:t>
            </a:r>
            <a:r>
              <a:rPr lang="en-US" dirty="0" err="1">
                <a:solidFill>
                  <a:schemeClr val="tx1">
                    <a:lumMod val="95000"/>
                    <a:lumOff val="5000"/>
                  </a:schemeClr>
                </a:solidFill>
              </a:rPr>
              <a:t>kişilerin</a:t>
            </a:r>
            <a:r>
              <a:rPr lang="en-US" dirty="0">
                <a:solidFill>
                  <a:schemeClr val="tx1">
                    <a:lumMod val="95000"/>
                    <a:lumOff val="5000"/>
                  </a:schemeClr>
                </a:solidFill>
              </a:rPr>
              <a:t> </a:t>
            </a:r>
            <a:r>
              <a:rPr lang="en-US" dirty="0" err="1">
                <a:solidFill>
                  <a:schemeClr val="tx1">
                    <a:lumMod val="95000"/>
                    <a:lumOff val="5000"/>
                  </a:schemeClr>
                </a:solidFill>
              </a:rPr>
              <a:t>varlığı</a:t>
            </a:r>
            <a:endParaRPr lang="en-US" dirty="0">
              <a:solidFill>
                <a:schemeClr val="tx1">
                  <a:lumMod val="95000"/>
                  <a:lumOff val="5000"/>
                </a:schemeClr>
              </a:solidFill>
            </a:endParaRPr>
          </a:p>
          <a:p>
            <a:r>
              <a:rPr lang="en-US" dirty="0" err="1">
                <a:solidFill>
                  <a:schemeClr val="tx1">
                    <a:lumMod val="95000"/>
                    <a:lumOff val="5000"/>
                  </a:schemeClr>
                </a:solidFill>
              </a:rPr>
              <a:t>Evcil</a:t>
            </a:r>
            <a:r>
              <a:rPr lang="en-US" dirty="0">
                <a:solidFill>
                  <a:schemeClr val="tx1">
                    <a:lumMod val="95000"/>
                    <a:lumOff val="5000"/>
                  </a:schemeClr>
                </a:solidFill>
              </a:rPr>
              <a:t> </a:t>
            </a:r>
            <a:r>
              <a:rPr lang="en-US" dirty="0" err="1">
                <a:solidFill>
                  <a:schemeClr val="tx1">
                    <a:lumMod val="95000"/>
                    <a:lumOff val="5000"/>
                  </a:schemeClr>
                </a:solidFill>
              </a:rPr>
              <a:t>hayvanların</a:t>
            </a:r>
            <a:r>
              <a:rPr lang="en-US" dirty="0">
                <a:solidFill>
                  <a:schemeClr val="tx1">
                    <a:lumMod val="95000"/>
                    <a:lumOff val="5000"/>
                  </a:schemeClr>
                </a:solidFill>
              </a:rPr>
              <a:t> da </a:t>
            </a:r>
            <a:r>
              <a:rPr lang="en-US" dirty="0" err="1">
                <a:solidFill>
                  <a:schemeClr val="tx1">
                    <a:lumMod val="95000"/>
                    <a:lumOff val="5000"/>
                  </a:schemeClr>
                </a:solidFill>
              </a:rPr>
              <a:t>etkilenmesi</a:t>
            </a:r>
            <a:endParaRPr lang="en-US" dirty="0">
              <a:solidFill>
                <a:schemeClr val="tx1">
                  <a:lumMod val="95000"/>
                  <a:lumOff val="5000"/>
                </a:schemeClr>
              </a:solidFill>
            </a:endParaRPr>
          </a:p>
          <a:p>
            <a:endParaRPr lang="en-US" dirty="0"/>
          </a:p>
          <a:p>
            <a:endParaRPr lang="en-US" dirty="0"/>
          </a:p>
          <a:p>
            <a:endParaRPr lang="tr-TR" dirty="0"/>
          </a:p>
        </p:txBody>
      </p:sp>
    </p:spTree>
    <p:extLst>
      <p:ext uri="{BB962C8B-B14F-4D97-AF65-F5344CB8AC3E}">
        <p14:creationId xmlns:p14="http://schemas.microsoft.com/office/powerpoint/2010/main" val="505305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951E7F-8E9D-4510-89B2-BC998C592ED2}"/>
              </a:ext>
            </a:extLst>
          </p:cNvPr>
          <p:cNvSpPr>
            <a:spLocks noGrp="1"/>
          </p:cNvSpPr>
          <p:nvPr>
            <p:ph type="title"/>
          </p:nvPr>
        </p:nvSpPr>
        <p:spPr/>
        <p:txBody>
          <a:bodyPr/>
          <a:lstStyle/>
          <a:p>
            <a:r>
              <a:rPr lang="tr-TR" dirty="0"/>
              <a:t>	CO Zehirlenmelerinde </a:t>
            </a:r>
            <a:r>
              <a:rPr lang="en-US" dirty="0" err="1"/>
              <a:t>Etkilen</a:t>
            </a:r>
            <a:r>
              <a:rPr lang="tr-TR" dirty="0"/>
              <a:t>en Organlar</a:t>
            </a:r>
          </a:p>
        </p:txBody>
      </p:sp>
      <p:sp>
        <p:nvSpPr>
          <p:cNvPr id="3" name="İçerik Yer Tutucusu 2">
            <a:extLst>
              <a:ext uri="{FF2B5EF4-FFF2-40B4-BE49-F238E27FC236}">
                <a16:creationId xmlns:a16="http://schemas.microsoft.com/office/drawing/2014/main" id="{E82E7D55-6353-427F-883B-CFCC47BBB5B7}"/>
              </a:ext>
            </a:extLst>
          </p:cNvPr>
          <p:cNvSpPr>
            <a:spLocks noGrp="1"/>
          </p:cNvSpPr>
          <p:nvPr>
            <p:ph idx="1"/>
          </p:nvPr>
        </p:nvSpPr>
        <p:spPr/>
        <p:txBody>
          <a:bodyPr/>
          <a:lstStyle/>
          <a:p>
            <a:pPr>
              <a:lnSpc>
                <a:spcPct val="120000"/>
              </a:lnSpc>
            </a:pPr>
            <a:r>
              <a:rPr lang="en-US" dirty="0" err="1"/>
              <a:t>Kalp</a:t>
            </a:r>
            <a:r>
              <a:rPr lang="en-US" dirty="0"/>
              <a:t> </a:t>
            </a:r>
            <a:r>
              <a:rPr lang="en-US" dirty="0" err="1"/>
              <a:t>kası</a:t>
            </a:r>
            <a:r>
              <a:rPr lang="tr-TR" dirty="0"/>
              <a:t> (Kalp yetmezliği, kalpte ritim bozukluğu, MI)</a:t>
            </a:r>
            <a:endParaRPr lang="en-US" dirty="0"/>
          </a:p>
          <a:p>
            <a:pPr>
              <a:lnSpc>
                <a:spcPct val="120000"/>
              </a:lnSpc>
            </a:pPr>
            <a:r>
              <a:rPr lang="en-US" dirty="0" err="1"/>
              <a:t>Beyin</a:t>
            </a:r>
            <a:r>
              <a:rPr lang="en-US" dirty="0"/>
              <a:t> </a:t>
            </a:r>
            <a:r>
              <a:rPr lang="tr-TR" dirty="0"/>
              <a:t>(beyinde ödem, yürüme- hareket bozukluğu, görme bozukluğu vb.)</a:t>
            </a:r>
            <a:endParaRPr lang="en-US" dirty="0"/>
          </a:p>
          <a:p>
            <a:pPr>
              <a:lnSpc>
                <a:spcPct val="120000"/>
              </a:lnSpc>
            </a:pPr>
            <a:r>
              <a:rPr lang="en-US" dirty="0" err="1"/>
              <a:t>Böbrek</a:t>
            </a:r>
            <a:r>
              <a:rPr lang="tr-TR" dirty="0"/>
              <a:t> (böbrek yetmezliği vb.)</a:t>
            </a:r>
            <a:endParaRPr lang="en-US" dirty="0"/>
          </a:p>
          <a:p>
            <a:pPr>
              <a:lnSpc>
                <a:spcPct val="120000"/>
              </a:lnSpc>
            </a:pPr>
            <a:r>
              <a:rPr lang="en-US" dirty="0"/>
              <a:t>Diğer</a:t>
            </a:r>
            <a:r>
              <a:rPr lang="tr-TR" dirty="0"/>
              <a:t> (bilinç bozuklukları, epilepsi, kan değerlerinde bozulma, mide kanaması, şeker metabolizmasında bozulma, ciltte yaralar, duyma bozuklukları vb.)</a:t>
            </a:r>
            <a:endParaRPr lang="en-US" dirty="0"/>
          </a:p>
          <a:p>
            <a:endParaRPr lang="tr-TR" dirty="0"/>
          </a:p>
        </p:txBody>
      </p:sp>
    </p:spTree>
    <p:extLst>
      <p:ext uri="{BB962C8B-B14F-4D97-AF65-F5344CB8AC3E}">
        <p14:creationId xmlns:p14="http://schemas.microsoft.com/office/powerpoint/2010/main" val="306089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3F8940-F5F4-4411-AC56-C44614CD0C8B}"/>
              </a:ext>
            </a:extLst>
          </p:cNvPr>
          <p:cNvSpPr>
            <a:spLocks noGrp="1"/>
          </p:cNvSpPr>
          <p:nvPr>
            <p:ph type="title"/>
          </p:nvPr>
        </p:nvSpPr>
        <p:spPr>
          <a:xfrm>
            <a:off x="748364" y="1188025"/>
            <a:ext cx="10515600" cy="1325563"/>
          </a:xfrm>
        </p:spPr>
        <p:txBody>
          <a:bodyPr/>
          <a:lstStyle/>
          <a:p>
            <a:r>
              <a:rPr lang="tr-TR" dirty="0"/>
              <a:t>	CO Zehirlenmelerinde </a:t>
            </a:r>
            <a:r>
              <a:rPr lang="en-US" dirty="0" err="1">
                <a:solidFill>
                  <a:schemeClr val="tx1"/>
                </a:solidFill>
              </a:rPr>
              <a:t>Klinik</a:t>
            </a:r>
            <a:endParaRPr lang="tr-TR" dirty="0"/>
          </a:p>
        </p:txBody>
      </p:sp>
      <p:sp>
        <p:nvSpPr>
          <p:cNvPr id="3" name="İçerik Yer Tutucusu 2">
            <a:extLst>
              <a:ext uri="{FF2B5EF4-FFF2-40B4-BE49-F238E27FC236}">
                <a16:creationId xmlns:a16="http://schemas.microsoft.com/office/drawing/2014/main" id="{8F978BC8-D1BD-4925-B500-37DB0B34C2DC}"/>
              </a:ext>
            </a:extLst>
          </p:cNvPr>
          <p:cNvSpPr>
            <a:spLocks noGrp="1"/>
          </p:cNvSpPr>
          <p:nvPr>
            <p:ph idx="1"/>
          </p:nvPr>
        </p:nvSpPr>
        <p:spPr>
          <a:xfrm>
            <a:off x="838200" y="3476977"/>
            <a:ext cx="10515600" cy="2699985"/>
          </a:xfrm>
        </p:spPr>
        <p:txBody>
          <a:bodyPr/>
          <a:lstStyle/>
          <a:p>
            <a:pPr>
              <a:spcBef>
                <a:spcPts val="800"/>
              </a:spcBef>
            </a:pPr>
            <a:r>
              <a:rPr lang="tr-TR" dirty="0">
                <a:solidFill>
                  <a:schemeClr val="tx1">
                    <a:lumMod val="95000"/>
                    <a:lumOff val="5000"/>
                  </a:schemeClr>
                </a:solidFill>
                <a:cs typeface="Calibri"/>
              </a:rPr>
              <a:t>Klinik özgül değil, </a:t>
            </a:r>
            <a:r>
              <a:rPr lang="en-US" dirty="0" err="1">
                <a:solidFill>
                  <a:schemeClr val="tx1">
                    <a:lumMod val="95000"/>
                    <a:lumOff val="5000"/>
                  </a:schemeClr>
                </a:solidFill>
              </a:rPr>
              <a:t>kişiden</a:t>
            </a:r>
            <a:r>
              <a:rPr lang="en-US" dirty="0">
                <a:solidFill>
                  <a:schemeClr val="tx1">
                    <a:lumMod val="95000"/>
                    <a:lumOff val="5000"/>
                  </a:schemeClr>
                </a:solidFill>
              </a:rPr>
              <a:t> </a:t>
            </a:r>
            <a:r>
              <a:rPr lang="en-US" dirty="0" err="1">
                <a:solidFill>
                  <a:schemeClr val="tx1">
                    <a:lumMod val="95000"/>
                    <a:lumOff val="5000"/>
                  </a:schemeClr>
                </a:solidFill>
              </a:rPr>
              <a:t>kişiye</a:t>
            </a:r>
            <a:r>
              <a:rPr lang="en-US" dirty="0">
                <a:solidFill>
                  <a:schemeClr val="tx1">
                    <a:lumMod val="95000"/>
                    <a:lumOff val="5000"/>
                  </a:schemeClr>
                </a:solidFill>
              </a:rPr>
              <a:t> </a:t>
            </a:r>
            <a:r>
              <a:rPr lang="en-US" dirty="0" err="1">
                <a:solidFill>
                  <a:schemeClr val="tx1">
                    <a:lumMod val="95000"/>
                    <a:lumOff val="5000"/>
                  </a:schemeClr>
                </a:solidFill>
              </a:rPr>
              <a:t>değişebilir</a:t>
            </a:r>
            <a:endParaRPr lang="en-US" dirty="0">
              <a:solidFill>
                <a:schemeClr val="tx1">
                  <a:lumMod val="95000"/>
                  <a:lumOff val="5000"/>
                </a:schemeClr>
              </a:solidFill>
            </a:endParaRPr>
          </a:p>
          <a:p>
            <a:pPr>
              <a:spcBef>
                <a:spcPts val="800"/>
              </a:spcBef>
            </a:pPr>
            <a:r>
              <a:rPr lang="en-US" dirty="0" err="1">
                <a:solidFill>
                  <a:schemeClr val="tx1">
                    <a:lumMod val="95000"/>
                    <a:lumOff val="5000"/>
                  </a:schemeClr>
                </a:solidFill>
              </a:rPr>
              <a:t>Düşük</a:t>
            </a:r>
            <a:r>
              <a:rPr lang="en-US" dirty="0">
                <a:solidFill>
                  <a:schemeClr val="tx1">
                    <a:lumMod val="95000"/>
                    <a:lumOff val="5000"/>
                  </a:schemeClr>
                </a:solidFill>
              </a:rPr>
              <a:t> </a:t>
            </a:r>
            <a:r>
              <a:rPr lang="en-US" dirty="0" err="1">
                <a:solidFill>
                  <a:schemeClr val="tx1">
                    <a:lumMod val="95000"/>
                    <a:lumOff val="5000"/>
                  </a:schemeClr>
                </a:solidFill>
              </a:rPr>
              <a:t>doz</a:t>
            </a:r>
            <a:r>
              <a:rPr lang="en-US" dirty="0">
                <a:solidFill>
                  <a:schemeClr val="tx1">
                    <a:lumMod val="95000"/>
                    <a:lumOff val="5000"/>
                  </a:schemeClr>
                </a:solidFill>
              </a:rPr>
              <a:t> </a:t>
            </a:r>
            <a:r>
              <a:rPr lang="en-US" dirty="0" err="1">
                <a:solidFill>
                  <a:schemeClr val="tx1">
                    <a:lumMod val="95000"/>
                    <a:lumOff val="5000"/>
                  </a:schemeClr>
                </a:solidFill>
              </a:rPr>
              <a:t>uzun</a:t>
            </a:r>
            <a:r>
              <a:rPr lang="en-US" dirty="0">
                <a:solidFill>
                  <a:schemeClr val="tx1">
                    <a:lumMod val="95000"/>
                    <a:lumOff val="5000"/>
                  </a:schemeClr>
                </a:solidFill>
              </a:rPr>
              <a:t> </a:t>
            </a:r>
            <a:r>
              <a:rPr lang="en-US" dirty="0" err="1">
                <a:solidFill>
                  <a:schemeClr val="tx1">
                    <a:lumMod val="95000"/>
                    <a:lumOff val="5000"/>
                  </a:schemeClr>
                </a:solidFill>
              </a:rPr>
              <a:t>süre</a:t>
            </a:r>
            <a:r>
              <a:rPr lang="en-US" dirty="0">
                <a:solidFill>
                  <a:schemeClr val="tx1">
                    <a:lumMod val="95000"/>
                    <a:lumOff val="5000"/>
                  </a:schemeClr>
                </a:solidFill>
              </a:rPr>
              <a:t> CO, </a:t>
            </a:r>
            <a:r>
              <a:rPr lang="en-US" dirty="0" err="1">
                <a:solidFill>
                  <a:schemeClr val="tx1">
                    <a:lumMod val="95000"/>
                    <a:lumOff val="5000"/>
                  </a:schemeClr>
                </a:solidFill>
              </a:rPr>
              <a:t>yüksek</a:t>
            </a:r>
            <a:r>
              <a:rPr lang="en-US" dirty="0">
                <a:solidFill>
                  <a:schemeClr val="tx1">
                    <a:lumMod val="95000"/>
                    <a:lumOff val="5000"/>
                  </a:schemeClr>
                </a:solidFill>
              </a:rPr>
              <a:t> </a:t>
            </a:r>
            <a:r>
              <a:rPr lang="en-US" dirty="0" err="1">
                <a:solidFill>
                  <a:schemeClr val="tx1">
                    <a:lumMod val="95000"/>
                    <a:lumOff val="5000"/>
                  </a:schemeClr>
                </a:solidFill>
              </a:rPr>
              <a:t>doz</a:t>
            </a:r>
            <a:r>
              <a:rPr lang="en-US" dirty="0">
                <a:solidFill>
                  <a:schemeClr val="tx1">
                    <a:lumMod val="95000"/>
                    <a:lumOff val="5000"/>
                  </a:schemeClr>
                </a:solidFill>
              </a:rPr>
              <a:t> </a:t>
            </a:r>
            <a:r>
              <a:rPr lang="en-US" dirty="0" err="1">
                <a:solidFill>
                  <a:schemeClr val="tx1">
                    <a:lumMod val="95000"/>
                    <a:lumOff val="5000"/>
                  </a:schemeClr>
                </a:solidFill>
              </a:rPr>
              <a:t>kısa</a:t>
            </a:r>
            <a:r>
              <a:rPr lang="en-US" dirty="0">
                <a:solidFill>
                  <a:schemeClr val="tx1">
                    <a:lumMod val="95000"/>
                    <a:lumOff val="5000"/>
                  </a:schemeClr>
                </a:solidFill>
              </a:rPr>
              <a:t> </a:t>
            </a:r>
            <a:r>
              <a:rPr lang="en-US" dirty="0" err="1">
                <a:solidFill>
                  <a:schemeClr val="tx1">
                    <a:lumMod val="95000"/>
                    <a:lumOff val="5000"/>
                  </a:schemeClr>
                </a:solidFill>
              </a:rPr>
              <a:t>süre</a:t>
            </a:r>
            <a:r>
              <a:rPr lang="en-US" dirty="0">
                <a:solidFill>
                  <a:schemeClr val="tx1">
                    <a:lumMod val="95000"/>
                    <a:lumOff val="5000"/>
                  </a:schemeClr>
                </a:solidFill>
              </a:rPr>
              <a:t> </a:t>
            </a:r>
            <a:r>
              <a:rPr lang="en-US" dirty="0" err="1">
                <a:solidFill>
                  <a:schemeClr val="tx1">
                    <a:lumMod val="95000"/>
                    <a:lumOff val="5000"/>
                  </a:schemeClr>
                </a:solidFill>
              </a:rPr>
              <a:t>maruziyete</a:t>
            </a:r>
            <a:r>
              <a:rPr lang="en-US" dirty="0">
                <a:solidFill>
                  <a:schemeClr val="tx1">
                    <a:lumMod val="95000"/>
                    <a:lumOff val="5000"/>
                  </a:schemeClr>
                </a:solidFill>
              </a:rPr>
              <a:t> </a:t>
            </a:r>
            <a:r>
              <a:rPr lang="en-US" dirty="0" err="1">
                <a:solidFill>
                  <a:schemeClr val="tx1">
                    <a:lumMod val="95000"/>
                    <a:lumOff val="5000"/>
                  </a:schemeClr>
                </a:solidFill>
              </a:rPr>
              <a:t>göre</a:t>
            </a:r>
            <a:r>
              <a:rPr lang="en-US" dirty="0">
                <a:solidFill>
                  <a:schemeClr val="tx1">
                    <a:lumMod val="95000"/>
                    <a:lumOff val="5000"/>
                  </a:schemeClr>
                </a:solidFill>
              </a:rPr>
              <a:t> </a:t>
            </a:r>
            <a:r>
              <a:rPr lang="en-US" dirty="0" err="1">
                <a:solidFill>
                  <a:schemeClr val="tx1">
                    <a:lumMod val="95000"/>
                    <a:lumOff val="5000"/>
                  </a:schemeClr>
                </a:solidFill>
              </a:rPr>
              <a:t>daha</a:t>
            </a:r>
            <a:r>
              <a:rPr lang="en-US" dirty="0">
                <a:solidFill>
                  <a:schemeClr val="tx1">
                    <a:lumMod val="95000"/>
                    <a:lumOff val="5000"/>
                  </a:schemeClr>
                </a:solidFill>
              </a:rPr>
              <a:t> </a:t>
            </a:r>
            <a:r>
              <a:rPr lang="en-US" dirty="0" err="1">
                <a:solidFill>
                  <a:schemeClr val="tx1">
                    <a:lumMod val="95000"/>
                    <a:lumOff val="5000"/>
                  </a:schemeClr>
                </a:solidFill>
              </a:rPr>
              <a:t>ciddi</a:t>
            </a:r>
            <a:r>
              <a:rPr lang="en-US" dirty="0">
                <a:solidFill>
                  <a:schemeClr val="tx1">
                    <a:lumMod val="95000"/>
                    <a:lumOff val="5000"/>
                  </a:schemeClr>
                </a:solidFill>
              </a:rPr>
              <a:t> </a:t>
            </a:r>
            <a:r>
              <a:rPr lang="en-US" dirty="0" err="1">
                <a:solidFill>
                  <a:schemeClr val="tx1">
                    <a:lumMod val="95000"/>
                    <a:lumOff val="5000"/>
                  </a:schemeClr>
                </a:solidFill>
              </a:rPr>
              <a:t>zehirlenme</a:t>
            </a:r>
            <a:r>
              <a:rPr lang="en-US" dirty="0">
                <a:solidFill>
                  <a:schemeClr val="tx1">
                    <a:lumMod val="95000"/>
                    <a:lumOff val="5000"/>
                  </a:schemeClr>
                </a:solidFill>
              </a:rPr>
              <a:t> </a:t>
            </a:r>
            <a:r>
              <a:rPr lang="en-US" dirty="0" err="1">
                <a:solidFill>
                  <a:schemeClr val="tx1">
                    <a:lumMod val="95000"/>
                    <a:lumOff val="5000"/>
                  </a:schemeClr>
                </a:solidFill>
              </a:rPr>
              <a:t>oluşturur</a:t>
            </a:r>
            <a:endParaRPr lang="en-US" dirty="0">
              <a:solidFill>
                <a:schemeClr val="tx1">
                  <a:lumMod val="95000"/>
                  <a:lumOff val="5000"/>
                </a:schemeClr>
              </a:solidFill>
            </a:endParaRPr>
          </a:p>
        </p:txBody>
      </p:sp>
    </p:spTree>
    <p:extLst>
      <p:ext uri="{BB962C8B-B14F-4D97-AF65-F5344CB8AC3E}">
        <p14:creationId xmlns:p14="http://schemas.microsoft.com/office/powerpoint/2010/main" val="15440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kran Resmi 2016-04-19 23.29.26.png">
            <a:extLst>
              <a:ext uri="{FF2B5EF4-FFF2-40B4-BE49-F238E27FC236}">
                <a16:creationId xmlns:a16="http://schemas.microsoft.com/office/drawing/2014/main" id="{471B2A74-08AD-4AB2-BA6A-5BB8A2574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474" y="1943903"/>
            <a:ext cx="8622631" cy="2384405"/>
          </a:xfrm>
          <a:prstGeom prst="rect">
            <a:avLst/>
          </a:prstGeom>
        </p:spPr>
      </p:pic>
    </p:spTree>
    <p:extLst>
      <p:ext uri="{BB962C8B-B14F-4D97-AF65-F5344CB8AC3E}">
        <p14:creationId xmlns:p14="http://schemas.microsoft.com/office/powerpoint/2010/main" val="134009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47CD93-FF94-4B80-B067-EFF9126FA5BB}"/>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8BAA5DE6-EA31-4524-9A61-0F671F9DC6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5169258" cy="4351338"/>
          </a:xfrm>
        </p:spPr>
      </p:pic>
      <p:pic>
        <p:nvPicPr>
          <p:cNvPr id="7" name="Resim 6">
            <a:extLst>
              <a:ext uri="{FF2B5EF4-FFF2-40B4-BE49-F238E27FC236}">
                <a16:creationId xmlns:a16="http://schemas.microsoft.com/office/drawing/2014/main" id="{92A5FE90-14D9-4095-8968-5BF8FF0DD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450" y="2486025"/>
            <a:ext cx="6515100" cy="1885950"/>
          </a:xfrm>
          <a:prstGeom prst="rect">
            <a:avLst/>
          </a:prstGeom>
        </p:spPr>
      </p:pic>
      <p:pic>
        <p:nvPicPr>
          <p:cNvPr id="9" name="Resim 8">
            <a:extLst>
              <a:ext uri="{FF2B5EF4-FFF2-40B4-BE49-F238E27FC236}">
                <a16:creationId xmlns:a16="http://schemas.microsoft.com/office/drawing/2014/main" id="{42AF3E14-FEB2-4FE0-98D6-51886F232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445" y="2763044"/>
            <a:ext cx="6486525" cy="3562350"/>
          </a:xfrm>
          <a:prstGeom prst="rect">
            <a:avLst/>
          </a:prstGeom>
        </p:spPr>
      </p:pic>
      <p:pic>
        <p:nvPicPr>
          <p:cNvPr id="11" name="Resim 10">
            <a:extLst>
              <a:ext uri="{FF2B5EF4-FFF2-40B4-BE49-F238E27FC236}">
                <a16:creationId xmlns:a16="http://schemas.microsoft.com/office/drawing/2014/main" id="{D0B85ADF-B8AA-4C59-BC3A-5569C2E9AB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387" y="3899296"/>
            <a:ext cx="6391275" cy="1171575"/>
          </a:xfrm>
          <a:prstGeom prst="rect">
            <a:avLst/>
          </a:prstGeom>
        </p:spPr>
      </p:pic>
      <p:pic>
        <p:nvPicPr>
          <p:cNvPr id="13" name="Resim 12">
            <a:extLst>
              <a:ext uri="{FF2B5EF4-FFF2-40B4-BE49-F238E27FC236}">
                <a16:creationId xmlns:a16="http://schemas.microsoft.com/office/drawing/2014/main" id="{7A8F7667-A892-42D3-B995-6E0D9340E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0025" y="5050484"/>
            <a:ext cx="6467475" cy="1362075"/>
          </a:xfrm>
          <a:prstGeom prst="rect">
            <a:avLst/>
          </a:prstGeom>
        </p:spPr>
      </p:pic>
      <p:pic>
        <p:nvPicPr>
          <p:cNvPr id="15" name="Resim 14">
            <a:extLst>
              <a:ext uri="{FF2B5EF4-FFF2-40B4-BE49-F238E27FC236}">
                <a16:creationId xmlns:a16="http://schemas.microsoft.com/office/drawing/2014/main" id="{B4074D30-1EB7-4F94-8436-523272246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3929" y="10717"/>
            <a:ext cx="6410325" cy="3181350"/>
          </a:xfrm>
          <a:prstGeom prst="rect">
            <a:avLst/>
          </a:prstGeom>
        </p:spPr>
      </p:pic>
      <p:pic>
        <p:nvPicPr>
          <p:cNvPr id="17" name="Resim 16">
            <a:extLst>
              <a:ext uri="{FF2B5EF4-FFF2-40B4-BE49-F238E27FC236}">
                <a16:creationId xmlns:a16="http://schemas.microsoft.com/office/drawing/2014/main" id="{9E51C4C8-71A7-4F46-AFA6-A3F674C4B953}"/>
              </a:ext>
            </a:extLst>
          </p:cNvPr>
          <p:cNvPicPr>
            <a:picLocks noChangeAspect="1"/>
          </p:cNvPicPr>
          <p:nvPr/>
        </p:nvPicPr>
        <p:blipFill rotWithShape="1">
          <a:blip r:embed="rId8">
            <a:extLst>
              <a:ext uri="{28A0092B-C50C-407E-A947-70E740481C1C}">
                <a14:useLocalDpi xmlns:a14="http://schemas.microsoft.com/office/drawing/2010/main" val="0"/>
              </a:ext>
            </a:extLst>
          </a:blip>
          <a:srcRect l="363" r="-363" b="63550"/>
          <a:stretch/>
        </p:blipFill>
        <p:spPr>
          <a:xfrm>
            <a:off x="5375454" y="4648993"/>
            <a:ext cx="6562725" cy="1791494"/>
          </a:xfrm>
          <a:prstGeom prst="rect">
            <a:avLst/>
          </a:prstGeom>
        </p:spPr>
      </p:pic>
      <p:pic>
        <p:nvPicPr>
          <p:cNvPr id="19" name="Resim 18">
            <a:extLst>
              <a:ext uri="{FF2B5EF4-FFF2-40B4-BE49-F238E27FC236}">
                <a16:creationId xmlns:a16="http://schemas.microsoft.com/office/drawing/2014/main" id="{BAE4EA44-C259-4D26-9578-809744AF9A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2529" y="743973"/>
            <a:ext cx="7142878" cy="5712244"/>
          </a:xfrm>
          <a:prstGeom prst="rect">
            <a:avLst/>
          </a:prstGeom>
        </p:spPr>
      </p:pic>
    </p:spTree>
    <p:extLst>
      <p:ext uri="{BB962C8B-B14F-4D97-AF65-F5344CB8AC3E}">
        <p14:creationId xmlns:p14="http://schemas.microsoft.com/office/powerpoint/2010/main" val="140900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3F8940-F5F4-4411-AC56-C44614CD0C8B}"/>
              </a:ext>
            </a:extLst>
          </p:cNvPr>
          <p:cNvSpPr>
            <a:spLocks noGrp="1"/>
          </p:cNvSpPr>
          <p:nvPr>
            <p:ph type="title"/>
          </p:nvPr>
        </p:nvSpPr>
        <p:spPr/>
        <p:txBody>
          <a:bodyPr/>
          <a:lstStyle/>
          <a:p>
            <a:r>
              <a:rPr lang="tr-TR" dirty="0"/>
              <a:t>	CO Zehirlenmelerinde Belirtiler</a:t>
            </a:r>
          </a:p>
        </p:txBody>
      </p:sp>
      <p:sp>
        <p:nvSpPr>
          <p:cNvPr id="3" name="İçerik Yer Tutucusu 2">
            <a:extLst>
              <a:ext uri="{FF2B5EF4-FFF2-40B4-BE49-F238E27FC236}">
                <a16:creationId xmlns:a16="http://schemas.microsoft.com/office/drawing/2014/main" id="{8F978BC8-D1BD-4925-B500-37DB0B34C2DC}"/>
              </a:ext>
            </a:extLst>
          </p:cNvPr>
          <p:cNvSpPr>
            <a:spLocks noGrp="1"/>
          </p:cNvSpPr>
          <p:nvPr>
            <p:ph idx="1"/>
          </p:nvPr>
        </p:nvSpPr>
        <p:spPr/>
        <p:txBody>
          <a:bodyPr/>
          <a:lstStyle/>
          <a:p>
            <a:pPr>
              <a:spcBef>
                <a:spcPts val="800"/>
              </a:spcBef>
            </a:pPr>
            <a:r>
              <a:rPr lang="tr-TR" dirty="0"/>
              <a:t>Aşırı yorgunluk, halsizlik, keyifsizlik, baş ağrısı, grip benzeri semptomlar, bulantı, kusma</a:t>
            </a:r>
          </a:p>
          <a:p>
            <a:pPr>
              <a:spcBef>
                <a:spcPts val="800"/>
              </a:spcBef>
            </a:pPr>
            <a:r>
              <a:rPr lang="tr-TR" dirty="0"/>
              <a:t>Baş dönmesi, unutkanlık, düşünme güçlüğü, zihin karışıklığı, dikkat bozukluğu, halüsinasyon, ajitasyon, görme kaybı, duyusal bozukluk, uyuşma karıncalanma, uyuşukluk, uyku hali</a:t>
            </a:r>
          </a:p>
          <a:p>
            <a:pPr>
              <a:spcBef>
                <a:spcPts val="800"/>
              </a:spcBef>
            </a:pPr>
            <a:r>
              <a:rPr lang="tr-TR" dirty="0"/>
              <a:t>Epileptik nöbetler, bayılma, inme, koma, idrar ve dışkı kaçırma, </a:t>
            </a:r>
          </a:p>
          <a:p>
            <a:pPr>
              <a:spcBef>
                <a:spcPts val="800"/>
              </a:spcBef>
            </a:pPr>
            <a:r>
              <a:rPr lang="tr-TR" dirty="0"/>
              <a:t>Göğüs ağrısı, kalp krizi, çarpıntı, aritmiler,  </a:t>
            </a:r>
          </a:p>
          <a:p>
            <a:pPr>
              <a:spcBef>
                <a:spcPts val="800"/>
              </a:spcBef>
            </a:pPr>
            <a:r>
              <a:rPr lang="tr-TR" dirty="0"/>
              <a:t>Akciğer ödemi, solunum durması</a:t>
            </a:r>
            <a:endParaRPr lang="en-US" dirty="0"/>
          </a:p>
          <a:p>
            <a:endParaRPr lang="tr-TR" dirty="0"/>
          </a:p>
        </p:txBody>
      </p:sp>
    </p:spTree>
    <p:extLst>
      <p:ext uri="{BB962C8B-B14F-4D97-AF65-F5344CB8AC3E}">
        <p14:creationId xmlns:p14="http://schemas.microsoft.com/office/powerpoint/2010/main" val="78031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3F8940-F5F4-4411-AC56-C44614CD0C8B}"/>
              </a:ext>
            </a:extLst>
          </p:cNvPr>
          <p:cNvSpPr>
            <a:spLocks noGrp="1"/>
          </p:cNvSpPr>
          <p:nvPr>
            <p:ph type="title"/>
          </p:nvPr>
        </p:nvSpPr>
        <p:spPr>
          <a:xfrm>
            <a:off x="3510844" y="365125"/>
            <a:ext cx="7842956" cy="1325563"/>
          </a:xfrm>
        </p:spPr>
        <p:txBody>
          <a:bodyPr/>
          <a:lstStyle/>
          <a:p>
            <a:r>
              <a:rPr lang="tr-TR" dirty="0">
                <a:solidFill>
                  <a:schemeClr val="tx1"/>
                </a:solidFill>
              </a:rPr>
              <a:t>	Kan </a:t>
            </a:r>
            <a:r>
              <a:rPr lang="tr-TR" dirty="0" err="1">
                <a:solidFill>
                  <a:schemeClr val="tx1"/>
                </a:solidFill>
              </a:rPr>
              <a:t>COHb</a:t>
            </a:r>
            <a:r>
              <a:rPr lang="tr-TR" dirty="0">
                <a:solidFill>
                  <a:schemeClr val="tx1"/>
                </a:solidFill>
              </a:rPr>
              <a:t> Düzeyleri</a:t>
            </a:r>
            <a:endParaRPr lang="tr-TR" dirty="0"/>
          </a:p>
        </p:txBody>
      </p:sp>
      <p:sp>
        <p:nvSpPr>
          <p:cNvPr id="3" name="İçerik Yer Tutucusu 2">
            <a:extLst>
              <a:ext uri="{FF2B5EF4-FFF2-40B4-BE49-F238E27FC236}">
                <a16:creationId xmlns:a16="http://schemas.microsoft.com/office/drawing/2014/main" id="{8F978BC8-D1BD-4925-B500-37DB0B34C2DC}"/>
              </a:ext>
            </a:extLst>
          </p:cNvPr>
          <p:cNvSpPr>
            <a:spLocks noGrp="1"/>
          </p:cNvSpPr>
          <p:nvPr>
            <p:ph idx="1"/>
          </p:nvPr>
        </p:nvSpPr>
        <p:spPr>
          <a:xfrm>
            <a:off x="2088444" y="1825625"/>
            <a:ext cx="9265356" cy="4351338"/>
          </a:xfrm>
        </p:spPr>
        <p:txBody>
          <a:bodyPr/>
          <a:lstStyle/>
          <a:p>
            <a:r>
              <a:rPr lang="tr-TR" dirty="0"/>
              <a:t>Normal erişkinde %0,5-3 </a:t>
            </a:r>
          </a:p>
          <a:p>
            <a:r>
              <a:rPr lang="tr-TR" dirty="0" err="1"/>
              <a:t>Yenidoğanda</a:t>
            </a:r>
            <a:r>
              <a:rPr lang="tr-TR" dirty="0"/>
              <a:t> %3-7</a:t>
            </a:r>
          </a:p>
          <a:p>
            <a:r>
              <a:rPr lang="tr-TR" dirty="0"/>
              <a:t>Sigara içenlerde %10-15</a:t>
            </a:r>
          </a:p>
          <a:p>
            <a:r>
              <a:rPr lang="tr-TR" dirty="0" err="1"/>
              <a:t>KOAH’lılarda</a:t>
            </a:r>
            <a:r>
              <a:rPr lang="tr-TR" dirty="0"/>
              <a:t> sigara içmiyor iken de yüksek bulunmuş</a:t>
            </a:r>
          </a:p>
          <a:p>
            <a:r>
              <a:rPr lang="tr-TR" dirty="0"/>
              <a:t>Kalorifer işçileri, şehir içi araç sürücülerinde %10</a:t>
            </a:r>
          </a:p>
          <a:p>
            <a:r>
              <a:rPr lang="tr-TR" dirty="0"/>
              <a:t>Zehirlenme %15 iken başlar</a:t>
            </a:r>
          </a:p>
          <a:p>
            <a:r>
              <a:rPr lang="tr-TR" dirty="0" err="1"/>
              <a:t>Toksik</a:t>
            </a:r>
            <a:r>
              <a:rPr lang="tr-TR" dirty="0"/>
              <a:t> düzey %20-50</a:t>
            </a:r>
          </a:p>
          <a:p>
            <a:r>
              <a:rPr lang="tr-TR" dirty="0"/>
              <a:t>Öldürücü düzey ise %50-60’nın üzeri</a:t>
            </a:r>
          </a:p>
          <a:p>
            <a:endParaRPr lang="tr-TR" dirty="0"/>
          </a:p>
        </p:txBody>
      </p:sp>
    </p:spTree>
    <p:extLst>
      <p:ext uri="{BB962C8B-B14F-4D97-AF65-F5344CB8AC3E}">
        <p14:creationId xmlns:p14="http://schemas.microsoft.com/office/powerpoint/2010/main" val="331933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3F8940-F5F4-4411-AC56-C44614CD0C8B}"/>
              </a:ext>
            </a:extLst>
          </p:cNvPr>
          <p:cNvSpPr>
            <a:spLocks noGrp="1"/>
          </p:cNvSpPr>
          <p:nvPr>
            <p:ph type="title"/>
          </p:nvPr>
        </p:nvSpPr>
        <p:spPr>
          <a:xfrm>
            <a:off x="2088444" y="1126540"/>
            <a:ext cx="8305800" cy="1325563"/>
          </a:xfrm>
        </p:spPr>
        <p:txBody>
          <a:bodyPr/>
          <a:lstStyle/>
          <a:p>
            <a:r>
              <a:rPr lang="tr-TR" dirty="0">
                <a:solidFill>
                  <a:schemeClr val="tx1"/>
                </a:solidFill>
              </a:rPr>
              <a:t>	</a:t>
            </a:r>
            <a:r>
              <a:rPr lang="en-US" dirty="0">
                <a:solidFill>
                  <a:schemeClr val="tx1"/>
                </a:solidFill>
              </a:rPr>
              <a:t>C</a:t>
            </a:r>
            <a:r>
              <a:rPr lang="tr-TR" dirty="0">
                <a:solidFill>
                  <a:schemeClr val="tx1"/>
                </a:solidFill>
              </a:rPr>
              <a:t>OH</a:t>
            </a:r>
            <a:r>
              <a:rPr lang="en-US" dirty="0">
                <a:solidFill>
                  <a:schemeClr val="tx1"/>
                </a:solidFill>
              </a:rPr>
              <a:t>b </a:t>
            </a:r>
            <a:r>
              <a:rPr lang="en-US" dirty="0" err="1">
                <a:solidFill>
                  <a:schemeClr val="tx1"/>
                </a:solidFill>
              </a:rPr>
              <a:t>Düzeyine</a:t>
            </a:r>
            <a:r>
              <a:rPr lang="en-US" dirty="0">
                <a:solidFill>
                  <a:schemeClr val="tx1"/>
                </a:solidFill>
              </a:rPr>
              <a:t> </a:t>
            </a:r>
            <a:r>
              <a:rPr lang="en-US" dirty="0" err="1">
                <a:solidFill>
                  <a:schemeClr val="tx1"/>
                </a:solidFill>
              </a:rPr>
              <a:t>Göre</a:t>
            </a:r>
            <a:r>
              <a:rPr lang="en-US" dirty="0">
                <a:solidFill>
                  <a:schemeClr val="tx1"/>
                </a:solidFill>
              </a:rPr>
              <a:t> </a:t>
            </a:r>
            <a:r>
              <a:rPr lang="en-US" dirty="0" err="1">
                <a:solidFill>
                  <a:schemeClr val="tx1"/>
                </a:solidFill>
              </a:rPr>
              <a:t>Klinik</a:t>
            </a:r>
            <a:endParaRPr lang="tr-TR" dirty="0"/>
          </a:p>
        </p:txBody>
      </p:sp>
      <p:graphicFrame>
        <p:nvGraphicFramePr>
          <p:cNvPr id="4" name="Object 5">
            <a:extLst>
              <a:ext uri="{FF2B5EF4-FFF2-40B4-BE49-F238E27FC236}">
                <a16:creationId xmlns:a16="http://schemas.microsoft.com/office/drawing/2014/main" id="{41B84FD9-B1DD-461E-B26C-7AC2F26997C9}"/>
              </a:ext>
            </a:extLst>
          </p:cNvPr>
          <p:cNvGraphicFramePr>
            <a:graphicFrameLocks noGrp="1" noChangeAspect="1"/>
          </p:cNvGraphicFramePr>
          <p:nvPr>
            <p:ph idx="1"/>
            <p:extLst>
              <p:ext uri="{D42A27DB-BD31-4B8C-83A1-F6EECF244321}">
                <p14:modId xmlns:p14="http://schemas.microsoft.com/office/powerpoint/2010/main" val="378258865"/>
              </p:ext>
            </p:extLst>
          </p:nvPr>
        </p:nvGraphicFramePr>
        <p:xfrm>
          <a:off x="2101850" y="2743127"/>
          <a:ext cx="7988300" cy="2935236"/>
        </p:xfrm>
        <a:graphic>
          <a:graphicData uri="http://schemas.openxmlformats.org/presentationml/2006/ole">
            <mc:AlternateContent xmlns:mc="http://schemas.openxmlformats.org/markup-compatibility/2006">
              <mc:Choice xmlns:v="urn:schemas-microsoft-com:vml" Requires="v">
                <p:oleObj spid="_x0000_s1027" name="Document" r:id="rId3" imgW="5461000" imgH="2006600" progId="Word.Document.12">
                  <p:embed/>
                </p:oleObj>
              </mc:Choice>
              <mc:Fallback>
                <p:oleObj name="Document" r:id="rId3" imgW="5461000" imgH="2006600" progId="Word.Document.12">
                  <p:embed/>
                  <p:pic>
                    <p:nvPicPr>
                      <p:cNvPr id="6" name="Object 5"/>
                      <p:cNvPicPr/>
                      <p:nvPr/>
                    </p:nvPicPr>
                    <p:blipFill>
                      <a:blip r:embed="rId4"/>
                      <a:stretch>
                        <a:fillRect/>
                      </a:stretch>
                    </p:blipFill>
                    <p:spPr>
                      <a:xfrm>
                        <a:off x="2101850" y="2743127"/>
                        <a:ext cx="7988300" cy="2935236"/>
                      </a:xfrm>
                      <a:prstGeom prst="rect">
                        <a:avLst/>
                      </a:prstGeom>
                    </p:spPr>
                  </p:pic>
                </p:oleObj>
              </mc:Fallback>
            </mc:AlternateContent>
          </a:graphicData>
        </a:graphic>
      </p:graphicFrame>
    </p:spTree>
    <p:extLst>
      <p:ext uri="{BB962C8B-B14F-4D97-AF65-F5344CB8AC3E}">
        <p14:creationId xmlns:p14="http://schemas.microsoft.com/office/powerpoint/2010/main" val="330584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A1CECC2E-699C-4C01-8E49-67E58C929A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398" y="1511551"/>
            <a:ext cx="8459203" cy="4261548"/>
          </a:xfrm>
        </p:spPr>
      </p:pic>
    </p:spTree>
    <p:extLst>
      <p:ext uri="{BB962C8B-B14F-4D97-AF65-F5344CB8AC3E}">
        <p14:creationId xmlns:p14="http://schemas.microsoft.com/office/powerpoint/2010/main" val="1967351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3F8940-F5F4-4411-AC56-C44614CD0C8B}"/>
              </a:ext>
            </a:extLst>
          </p:cNvPr>
          <p:cNvSpPr>
            <a:spLocks noGrp="1"/>
          </p:cNvSpPr>
          <p:nvPr>
            <p:ph type="title"/>
          </p:nvPr>
        </p:nvSpPr>
        <p:spPr>
          <a:xfrm>
            <a:off x="3149600" y="365125"/>
            <a:ext cx="8204200" cy="1325563"/>
          </a:xfrm>
        </p:spPr>
        <p:txBody>
          <a:bodyPr/>
          <a:lstStyle/>
          <a:p>
            <a:r>
              <a:rPr lang="tr-TR" dirty="0">
                <a:solidFill>
                  <a:schemeClr val="tx1"/>
                </a:solidFill>
              </a:rPr>
              <a:t>	</a:t>
            </a:r>
            <a:r>
              <a:rPr lang="tr-TR" dirty="0">
                <a:solidFill>
                  <a:schemeClr val="tx1">
                    <a:lumMod val="95000"/>
                    <a:lumOff val="5000"/>
                  </a:schemeClr>
                </a:solidFill>
              </a:rPr>
              <a:t>Olay Yerinde Müdahale</a:t>
            </a:r>
          </a:p>
        </p:txBody>
      </p:sp>
      <p:sp>
        <p:nvSpPr>
          <p:cNvPr id="3" name="İçerik Yer Tutucusu 2">
            <a:extLst>
              <a:ext uri="{FF2B5EF4-FFF2-40B4-BE49-F238E27FC236}">
                <a16:creationId xmlns:a16="http://schemas.microsoft.com/office/drawing/2014/main" id="{8F978BC8-D1BD-4925-B500-37DB0B34C2DC}"/>
              </a:ext>
            </a:extLst>
          </p:cNvPr>
          <p:cNvSpPr>
            <a:spLocks noGrp="1"/>
          </p:cNvSpPr>
          <p:nvPr>
            <p:ph idx="1"/>
          </p:nvPr>
        </p:nvSpPr>
        <p:spPr>
          <a:xfrm>
            <a:off x="2032000" y="1825625"/>
            <a:ext cx="9321800" cy="4351338"/>
          </a:xfrm>
        </p:spPr>
        <p:txBody>
          <a:bodyPr>
            <a:normAutofit/>
          </a:bodyPr>
          <a:lstStyle/>
          <a:p>
            <a:pPr marL="742950" indent="-742950">
              <a:spcBef>
                <a:spcPts val="600"/>
              </a:spcBef>
              <a:buFont typeface="+mj-lt"/>
              <a:buAutoNum type="arabicPeriod"/>
            </a:pPr>
            <a:r>
              <a:rPr lang="tr-TR" sz="4000" b="1" dirty="0"/>
              <a:t>112’yi vakit kaybetmeden aramalıyız.</a:t>
            </a:r>
          </a:p>
          <a:p>
            <a:pPr>
              <a:spcBef>
                <a:spcPts val="600"/>
              </a:spcBef>
            </a:pPr>
            <a:r>
              <a:rPr lang="tr-TR" dirty="0"/>
              <a:t>Olaya müdahale eden önce kendini korumalı</a:t>
            </a:r>
          </a:p>
          <a:p>
            <a:pPr lvl="1"/>
            <a:r>
              <a:rPr lang="tr-TR" dirty="0"/>
              <a:t>Maske ve koruyucu ekipman</a:t>
            </a:r>
          </a:p>
          <a:p>
            <a:pPr>
              <a:spcBef>
                <a:spcPts val="600"/>
              </a:spcBef>
            </a:pPr>
            <a:r>
              <a:rPr lang="tr-TR" dirty="0"/>
              <a:t>Pencere ve kapılar açılmalı, gerekirse kırılmalı</a:t>
            </a:r>
          </a:p>
          <a:p>
            <a:pPr>
              <a:spcBef>
                <a:spcPts val="600"/>
              </a:spcBef>
            </a:pPr>
            <a:r>
              <a:rPr lang="tr-TR" dirty="0"/>
              <a:t>Hasta hemen ortamdan uzaklaştırılmalı </a:t>
            </a:r>
          </a:p>
          <a:p>
            <a:pPr>
              <a:spcBef>
                <a:spcPts val="600"/>
              </a:spcBef>
            </a:pPr>
            <a:r>
              <a:rPr lang="tr-TR" dirty="0"/>
              <a:t>Açık havaya taşınmalı</a:t>
            </a:r>
          </a:p>
          <a:p>
            <a:pPr>
              <a:spcBef>
                <a:spcPts val="600"/>
              </a:spcBef>
            </a:pPr>
            <a:r>
              <a:rPr lang="tr-TR" dirty="0"/>
              <a:t>En aşağı düzeye yatırılmalı (PaO</a:t>
            </a:r>
            <a:r>
              <a:rPr lang="tr-TR" baseline="-25000" dirty="0"/>
              <a:t>2</a:t>
            </a:r>
            <a:r>
              <a:rPr lang="tr-TR" dirty="0"/>
              <a:t> daha yüksek)</a:t>
            </a:r>
          </a:p>
          <a:p>
            <a:pPr>
              <a:spcBef>
                <a:spcPts val="600"/>
              </a:spcBef>
            </a:pPr>
            <a:r>
              <a:rPr lang="tr-TR" dirty="0"/>
              <a:t>Hareket ettirilmemeli (O</a:t>
            </a:r>
            <a:r>
              <a:rPr lang="tr-TR" baseline="-25000" dirty="0"/>
              <a:t>2</a:t>
            </a:r>
            <a:r>
              <a:rPr lang="tr-TR" dirty="0"/>
              <a:t> ihtiyacını artırma)  </a:t>
            </a:r>
          </a:p>
        </p:txBody>
      </p:sp>
    </p:spTree>
    <p:extLst>
      <p:ext uri="{BB962C8B-B14F-4D97-AF65-F5344CB8AC3E}">
        <p14:creationId xmlns:p14="http://schemas.microsoft.com/office/powerpoint/2010/main" val="4188316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733FBB8-BE00-4886-ADDE-BC635C1251C0}"/>
              </a:ext>
            </a:extLst>
          </p:cNvPr>
          <p:cNvSpPr>
            <a:spLocks noGrp="1"/>
          </p:cNvSpPr>
          <p:nvPr>
            <p:ph type="title"/>
          </p:nvPr>
        </p:nvSpPr>
        <p:spPr>
          <a:xfrm>
            <a:off x="973666" y="1191432"/>
            <a:ext cx="10515600" cy="1325563"/>
          </a:xfrm>
        </p:spPr>
        <p:txBody>
          <a:bodyPr/>
          <a:lstStyle/>
          <a:p>
            <a:r>
              <a:rPr lang="tr-TR" dirty="0">
                <a:solidFill>
                  <a:schemeClr val="tx1"/>
                </a:solidFill>
              </a:rPr>
              <a:t>	</a:t>
            </a:r>
            <a:r>
              <a:rPr lang="en-US" dirty="0" err="1">
                <a:solidFill>
                  <a:schemeClr val="tx1"/>
                </a:solidFill>
              </a:rPr>
              <a:t>Önlemler</a:t>
            </a:r>
            <a:r>
              <a:rPr lang="tr-TR" dirty="0">
                <a:solidFill>
                  <a:schemeClr val="tx1"/>
                </a:solidFill>
              </a:rPr>
              <a:t> - </a:t>
            </a:r>
            <a:r>
              <a:rPr lang="tr-TR" dirty="0"/>
              <a:t>T</a:t>
            </a:r>
            <a:r>
              <a:rPr lang="tr-TR" dirty="0">
                <a:solidFill>
                  <a:schemeClr val="tx1"/>
                </a:solidFill>
              </a:rPr>
              <a:t>esisatta</a:t>
            </a:r>
            <a:endParaRPr lang="tr-TR" dirty="0"/>
          </a:p>
        </p:txBody>
      </p:sp>
      <p:sp>
        <p:nvSpPr>
          <p:cNvPr id="3" name="İçerik Yer Tutucusu 2">
            <a:extLst>
              <a:ext uri="{FF2B5EF4-FFF2-40B4-BE49-F238E27FC236}">
                <a16:creationId xmlns:a16="http://schemas.microsoft.com/office/drawing/2014/main" id="{43129A78-65D6-4E28-B866-395E69AFACAA}"/>
              </a:ext>
            </a:extLst>
          </p:cNvPr>
          <p:cNvSpPr>
            <a:spLocks noGrp="1"/>
          </p:cNvSpPr>
          <p:nvPr>
            <p:ph idx="1"/>
          </p:nvPr>
        </p:nvSpPr>
        <p:spPr>
          <a:xfrm>
            <a:off x="838200" y="2596443"/>
            <a:ext cx="10515600" cy="3580519"/>
          </a:xfrm>
        </p:spPr>
        <p:txBody>
          <a:bodyPr>
            <a:normAutofit/>
          </a:bodyPr>
          <a:lstStyle/>
          <a:p>
            <a:r>
              <a:rPr lang="tr-TR" dirty="0"/>
              <a:t>Bacalar standartlara uygun olarak yapılmalı</a:t>
            </a:r>
          </a:p>
          <a:p>
            <a:pPr lvl="1"/>
            <a:r>
              <a:rPr lang="tr-TR" dirty="0"/>
              <a:t>Baca gazlarının soğumasını azaltmak, baca tepmesini önlemek ve hava şartlarının etkisini azaltmak için bacalar yalıtılmalı veya baca duvarı et kalınlığı en az 10 cm. olmalı</a:t>
            </a:r>
          </a:p>
          <a:p>
            <a:pPr lvl="1"/>
            <a:r>
              <a:rPr lang="tr-TR" dirty="0"/>
              <a:t>Bacalara, yağmur suları, kuşlar, ağaç yaprakları </a:t>
            </a:r>
            <a:r>
              <a:rPr lang="tr-TR" dirty="0" err="1"/>
              <a:t>vb</a:t>
            </a:r>
            <a:r>
              <a:rPr lang="tr-TR" dirty="0"/>
              <a:t> maddelerin girmesini engellemek için mutlaka başlık kullanılmalı</a:t>
            </a:r>
          </a:p>
          <a:p>
            <a:pPr lvl="1"/>
            <a:r>
              <a:rPr lang="tr-TR" dirty="0"/>
              <a:t>Bacalar yatak odalarından, merdiven sahanlığından, bina girişlerinden, havalandırma boşluklarından, çatı arasından, banyo ve tuvaletten geçirilmemeli</a:t>
            </a:r>
          </a:p>
          <a:p>
            <a:endParaRPr lang="tr-TR" dirty="0"/>
          </a:p>
        </p:txBody>
      </p:sp>
      <p:pic>
        <p:nvPicPr>
          <p:cNvPr id="4" name="Resim 3">
            <a:extLst>
              <a:ext uri="{FF2B5EF4-FFF2-40B4-BE49-F238E27FC236}">
                <a16:creationId xmlns:a16="http://schemas.microsoft.com/office/drawing/2014/main" id="{6CC1B57A-8DB5-44BE-9319-A0B3729FDEC6}"/>
              </a:ext>
            </a:extLst>
          </p:cNvPr>
          <p:cNvPicPr>
            <a:picLocks noChangeAspect="1"/>
          </p:cNvPicPr>
          <p:nvPr/>
        </p:nvPicPr>
        <p:blipFill rotWithShape="1">
          <a:blip r:embed="rId3">
            <a:extLst>
              <a:ext uri="{28A0092B-C50C-407E-A947-70E740481C1C}">
                <a14:useLocalDpi xmlns:a14="http://schemas.microsoft.com/office/drawing/2010/main" val="0"/>
              </a:ext>
            </a:extLst>
          </a:blip>
          <a:srcRect b="31140"/>
          <a:stretch/>
        </p:blipFill>
        <p:spPr>
          <a:xfrm>
            <a:off x="8293767" y="365125"/>
            <a:ext cx="3477377" cy="1652615"/>
          </a:xfrm>
          <a:prstGeom prst="rect">
            <a:avLst/>
          </a:prstGeom>
        </p:spPr>
      </p:pic>
    </p:spTree>
    <p:extLst>
      <p:ext uri="{BB962C8B-B14F-4D97-AF65-F5344CB8AC3E}">
        <p14:creationId xmlns:p14="http://schemas.microsoft.com/office/powerpoint/2010/main" val="2793529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733FBB8-BE00-4886-ADDE-BC635C1251C0}"/>
              </a:ext>
            </a:extLst>
          </p:cNvPr>
          <p:cNvSpPr>
            <a:spLocks noGrp="1"/>
          </p:cNvSpPr>
          <p:nvPr>
            <p:ph type="title"/>
          </p:nvPr>
        </p:nvSpPr>
        <p:spPr>
          <a:xfrm>
            <a:off x="984956" y="692177"/>
            <a:ext cx="10515600" cy="1325563"/>
          </a:xfrm>
        </p:spPr>
        <p:txBody>
          <a:bodyPr/>
          <a:lstStyle/>
          <a:p>
            <a:r>
              <a:rPr lang="tr-TR" dirty="0">
                <a:solidFill>
                  <a:schemeClr val="tx1"/>
                </a:solidFill>
              </a:rPr>
              <a:t>	</a:t>
            </a:r>
            <a:r>
              <a:rPr lang="en-US" dirty="0" err="1">
                <a:solidFill>
                  <a:schemeClr val="tx1"/>
                </a:solidFill>
              </a:rPr>
              <a:t>Önlemler</a:t>
            </a:r>
            <a:r>
              <a:rPr lang="tr-TR" dirty="0">
                <a:solidFill>
                  <a:schemeClr val="tx1"/>
                </a:solidFill>
              </a:rPr>
              <a:t> - </a:t>
            </a:r>
            <a:r>
              <a:rPr lang="tr-TR" dirty="0"/>
              <a:t>T</a:t>
            </a:r>
            <a:r>
              <a:rPr lang="tr-TR" dirty="0">
                <a:solidFill>
                  <a:schemeClr val="tx1"/>
                </a:solidFill>
              </a:rPr>
              <a:t>esisatta</a:t>
            </a:r>
            <a:endParaRPr lang="tr-TR" dirty="0"/>
          </a:p>
        </p:txBody>
      </p:sp>
      <p:sp>
        <p:nvSpPr>
          <p:cNvPr id="3" name="İçerik Yer Tutucusu 2">
            <a:extLst>
              <a:ext uri="{FF2B5EF4-FFF2-40B4-BE49-F238E27FC236}">
                <a16:creationId xmlns:a16="http://schemas.microsoft.com/office/drawing/2014/main" id="{43129A78-65D6-4E28-B866-395E69AFACAA}"/>
              </a:ext>
            </a:extLst>
          </p:cNvPr>
          <p:cNvSpPr>
            <a:spLocks noGrp="1"/>
          </p:cNvSpPr>
          <p:nvPr>
            <p:ph idx="1"/>
          </p:nvPr>
        </p:nvSpPr>
        <p:spPr>
          <a:xfrm>
            <a:off x="838200" y="2664177"/>
            <a:ext cx="10515600" cy="3512785"/>
          </a:xfrm>
        </p:spPr>
        <p:txBody>
          <a:bodyPr>
            <a:normAutofit/>
          </a:bodyPr>
          <a:lstStyle/>
          <a:p>
            <a:r>
              <a:rPr lang="tr-TR" dirty="0"/>
              <a:t>Bacalar ve borular mutlaka temizlenmeli</a:t>
            </a:r>
          </a:p>
          <a:p>
            <a:pPr lvl="1"/>
            <a:r>
              <a:rPr lang="tr-TR" altLang="tr-TR" dirty="0">
                <a:cs typeface="Times New Roman" panose="02020603050405020304" pitchFamily="18" charset="0"/>
              </a:rPr>
              <a:t>Bacaları is, kurum, katran ve </a:t>
            </a:r>
            <a:r>
              <a:rPr lang="tr-TR" altLang="tr-TR" dirty="0" err="1">
                <a:cs typeface="Times New Roman" panose="02020603050405020304" pitchFamily="18" charset="0"/>
              </a:rPr>
              <a:t>kreosote</a:t>
            </a:r>
            <a:r>
              <a:rPr lang="tr-TR" altLang="tr-TR" dirty="0">
                <a:cs typeface="Times New Roman" panose="02020603050405020304" pitchFamily="18" charset="0"/>
              </a:rPr>
              <a:t> (Katran ruhu) bağladığı zaman baca kesiti daralır ve baca çekim gücü düşer. </a:t>
            </a:r>
          </a:p>
          <a:p>
            <a:pPr lvl="1"/>
            <a:r>
              <a:rPr lang="tr-TR" altLang="tr-TR" dirty="0">
                <a:cs typeface="Times New Roman" panose="02020603050405020304" pitchFamily="18" charset="0"/>
              </a:rPr>
              <a:t>Bacalar  mutlaka yılda iki defa temizlenmelidir. </a:t>
            </a:r>
          </a:p>
          <a:p>
            <a:pPr lvl="1"/>
            <a:r>
              <a:rPr lang="tr-TR" altLang="tr-TR" dirty="0" err="1">
                <a:cs typeface="Times New Roman" panose="02020603050405020304" pitchFamily="18" charset="0"/>
              </a:rPr>
              <a:t>Kreosote</a:t>
            </a:r>
            <a:r>
              <a:rPr lang="tr-TR" altLang="tr-TR" dirty="0">
                <a:cs typeface="Times New Roman" panose="02020603050405020304" pitchFamily="18" charset="0"/>
              </a:rPr>
              <a:t> (Katran ruhu) kolay tutuşan bir maddedir. Bu da yangına neden olur. İstanbul’da konutlardaki yangınların %20 si temizlenmeyen bacalardan ileri gelmektedir. </a:t>
            </a:r>
          </a:p>
          <a:p>
            <a:endParaRPr lang="tr-TR" dirty="0"/>
          </a:p>
        </p:txBody>
      </p:sp>
      <p:pic>
        <p:nvPicPr>
          <p:cNvPr id="6" name="Resim 5">
            <a:extLst>
              <a:ext uri="{FF2B5EF4-FFF2-40B4-BE49-F238E27FC236}">
                <a16:creationId xmlns:a16="http://schemas.microsoft.com/office/drawing/2014/main" id="{59B6001D-B971-4B51-800C-8F2BE30866F0}"/>
              </a:ext>
            </a:extLst>
          </p:cNvPr>
          <p:cNvPicPr>
            <a:picLocks noChangeAspect="1"/>
          </p:cNvPicPr>
          <p:nvPr/>
        </p:nvPicPr>
        <p:blipFill rotWithShape="1">
          <a:blip r:embed="rId3">
            <a:extLst>
              <a:ext uri="{28A0092B-C50C-407E-A947-70E740481C1C}">
                <a14:useLocalDpi xmlns:a14="http://schemas.microsoft.com/office/drawing/2010/main" val="0"/>
              </a:ext>
            </a:extLst>
          </a:blip>
          <a:srcRect b="31140"/>
          <a:stretch/>
        </p:blipFill>
        <p:spPr>
          <a:xfrm>
            <a:off x="8293767" y="365125"/>
            <a:ext cx="3477377" cy="1652615"/>
          </a:xfrm>
          <a:prstGeom prst="rect">
            <a:avLst/>
          </a:prstGeom>
        </p:spPr>
      </p:pic>
    </p:spTree>
    <p:extLst>
      <p:ext uri="{BB962C8B-B14F-4D97-AF65-F5344CB8AC3E}">
        <p14:creationId xmlns:p14="http://schemas.microsoft.com/office/powerpoint/2010/main" val="69167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1B2129-71CF-433F-BECB-AEF4FE832A9A}"/>
              </a:ext>
            </a:extLst>
          </p:cNvPr>
          <p:cNvSpPr>
            <a:spLocks noGrp="1"/>
          </p:cNvSpPr>
          <p:nvPr>
            <p:ph type="title"/>
          </p:nvPr>
        </p:nvSpPr>
        <p:spPr>
          <a:xfrm>
            <a:off x="2698044" y="365125"/>
            <a:ext cx="8655756" cy="1325563"/>
          </a:xfrm>
        </p:spPr>
        <p:txBody>
          <a:bodyPr/>
          <a:lstStyle/>
          <a:p>
            <a:r>
              <a:rPr lang="tr-TR" dirty="0">
                <a:solidFill>
                  <a:schemeClr val="tx1"/>
                </a:solidFill>
              </a:rPr>
              <a:t>	</a:t>
            </a:r>
            <a:r>
              <a:rPr lang="en-US" dirty="0" err="1">
                <a:solidFill>
                  <a:schemeClr val="tx1"/>
                </a:solidFill>
              </a:rPr>
              <a:t>Önlemler</a:t>
            </a:r>
            <a:r>
              <a:rPr lang="tr-TR" dirty="0">
                <a:solidFill>
                  <a:schemeClr val="tx1"/>
                </a:solidFill>
              </a:rPr>
              <a:t> - </a:t>
            </a:r>
            <a:r>
              <a:rPr lang="tr-TR" dirty="0"/>
              <a:t>T</a:t>
            </a:r>
            <a:r>
              <a:rPr lang="tr-TR" dirty="0">
                <a:solidFill>
                  <a:schemeClr val="tx1"/>
                </a:solidFill>
              </a:rPr>
              <a:t>esisatta</a:t>
            </a:r>
            <a:endParaRPr lang="tr-TR" dirty="0"/>
          </a:p>
        </p:txBody>
      </p:sp>
      <p:sp>
        <p:nvSpPr>
          <p:cNvPr id="3" name="İçerik Yer Tutucusu 2">
            <a:extLst>
              <a:ext uri="{FF2B5EF4-FFF2-40B4-BE49-F238E27FC236}">
                <a16:creationId xmlns:a16="http://schemas.microsoft.com/office/drawing/2014/main" id="{EFA4C822-64D9-43E0-BB20-0CD82C66F268}"/>
              </a:ext>
            </a:extLst>
          </p:cNvPr>
          <p:cNvSpPr>
            <a:spLocks noGrp="1"/>
          </p:cNvSpPr>
          <p:nvPr>
            <p:ph idx="1"/>
          </p:nvPr>
        </p:nvSpPr>
        <p:spPr>
          <a:xfrm>
            <a:off x="838200" y="2043289"/>
            <a:ext cx="10515600" cy="4133673"/>
          </a:xfrm>
        </p:spPr>
        <p:txBody>
          <a:bodyPr>
            <a:normAutofit/>
          </a:bodyPr>
          <a:lstStyle/>
          <a:p>
            <a:r>
              <a:rPr lang="tr-TR" dirty="0"/>
              <a:t>Bacalı soba bulunan odada uyunmamalıdır</a:t>
            </a:r>
          </a:p>
          <a:p>
            <a:pPr lvl="1"/>
            <a:r>
              <a:rPr lang="tr-TR" altLang="tr-TR" dirty="0">
                <a:cs typeface="Times New Roman" panose="02020603050405020304" pitchFamily="18" charset="0"/>
              </a:rPr>
              <a:t>Meydana gelen CO zehirlenmelerine bakıldığında sıklıkla gece uyku esnasında meydana geldiği görülmektedir. </a:t>
            </a:r>
          </a:p>
          <a:p>
            <a:pPr lvl="1"/>
            <a:r>
              <a:rPr lang="tr-TR" altLang="tr-TR" dirty="0">
                <a:cs typeface="Times New Roman" panose="02020603050405020304" pitchFamily="18" charset="0"/>
              </a:rPr>
              <a:t>Başka seçenek yoksa soba mutlaka söndürülmelidir.</a:t>
            </a:r>
          </a:p>
          <a:p>
            <a:r>
              <a:rPr lang="tr-TR" altLang="tr-TR" dirty="0">
                <a:cs typeface="Times New Roman" panose="02020603050405020304" pitchFamily="18" charset="0"/>
              </a:rPr>
              <a:t>Bacalı şofbenler banyoda kullanılmamalı</a:t>
            </a:r>
          </a:p>
          <a:p>
            <a:pPr lvl="1"/>
            <a:r>
              <a:rPr lang="tr-TR" altLang="tr-TR" dirty="0">
                <a:cs typeface="Times New Roman" panose="02020603050405020304" pitchFamily="18" charset="0"/>
              </a:rPr>
              <a:t>Banyolarda havalandırmaların yeterli veya hiç olmaması</a:t>
            </a:r>
          </a:p>
          <a:p>
            <a:pPr lvl="1"/>
            <a:r>
              <a:rPr lang="tr-TR" dirty="0">
                <a:cs typeface="Times New Roman" panose="02020603050405020304" pitchFamily="18" charset="0"/>
              </a:rPr>
              <a:t>Şofben zehirlenmeleri genellikle gaz kaçaklarından değil, yeterli havalandırma yapılmayan yerlerde, oksijen oranının düşmesi sonucunda CO oranının yükselmesiyle</a:t>
            </a:r>
            <a:endParaRPr lang="tr-TR" altLang="tr-TR" dirty="0">
              <a:cs typeface="Times New Roman" panose="02020603050405020304" pitchFamily="18" charset="0"/>
            </a:endParaRPr>
          </a:p>
          <a:p>
            <a:endParaRPr lang="tr-TR" dirty="0"/>
          </a:p>
        </p:txBody>
      </p:sp>
    </p:spTree>
    <p:extLst>
      <p:ext uri="{BB962C8B-B14F-4D97-AF65-F5344CB8AC3E}">
        <p14:creationId xmlns:p14="http://schemas.microsoft.com/office/powerpoint/2010/main" val="247207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1B2129-71CF-433F-BECB-AEF4FE832A9A}"/>
              </a:ext>
            </a:extLst>
          </p:cNvPr>
          <p:cNvSpPr>
            <a:spLocks noGrp="1"/>
          </p:cNvSpPr>
          <p:nvPr>
            <p:ph type="title"/>
          </p:nvPr>
        </p:nvSpPr>
        <p:spPr>
          <a:xfrm>
            <a:off x="2754488" y="365125"/>
            <a:ext cx="8599311" cy="1325563"/>
          </a:xfrm>
        </p:spPr>
        <p:txBody>
          <a:bodyPr/>
          <a:lstStyle/>
          <a:p>
            <a:r>
              <a:rPr lang="tr-TR" dirty="0">
                <a:solidFill>
                  <a:schemeClr val="tx1"/>
                </a:solidFill>
              </a:rPr>
              <a:t>	</a:t>
            </a:r>
            <a:r>
              <a:rPr lang="en-US" dirty="0" err="1">
                <a:solidFill>
                  <a:schemeClr val="tx1"/>
                </a:solidFill>
              </a:rPr>
              <a:t>Önlemler</a:t>
            </a:r>
            <a:r>
              <a:rPr lang="tr-TR" dirty="0">
                <a:solidFill>
                  <a:schemeClr val="tx1"/>
                </a:solidFill>
              </a:rPr>
              <a:t> - </a:t>
            </a:r>
            <a:r>
              <a:rPr lang="tr-TR" dirty="0"/>
              <a:t>T</a:t>
            </a:r>
            <a:r>
              <a:rPr lang="tr-TR" dirty="0">
                <a:solidFill>
                  <a:schemeClr val="tx1"/>
                </a:solidFill>
              </a:rPr>
              <a:t>esisatta</a:t>
            </a:r>
            <a:endParaRPr lang="tr-TR" dirty="0"/>
          </a:p>
        </p:txBody>
      </p:sp>
      <p:sp>
        <p:nvSpPr>
          <p:cNvPr id="3" name="İçerik Yer Tutucusu 2">
            <a:extLst>
              <a:ext uri="{FF2B5EF4-FFF2-40B4-BE49-F238E27FC236}">
                <a16:creationId xmlns:a16="http://schemas.microsoft.com/office/drawing/2014/main" id="{EFA4C822-64D9-43E0-BB20-0CD82C66F268}"/>
              </a:ext>
            </a:extLst>
          </p:cNvPr>
          <p:cNvSpPr>
            <a:spLocks noGrp="1"/>
          </p:cNvSpPr>
          <p:nvPr>
            <p:ph idx="1"/>
          </p:nvPr>
        </p:nvSpPr>
        <p:spPr>
          <a:xfrm>
            <a:off x="838200" y="2494843"/>
            <a:ext cx="10515600" cy="3682119"/>
          </a:xfrm>
        </p:spPr>
        <p:txBody>
          <a:bodyPr>
            <a:normAutofit lnSpcReduction="10000"/>
          </a:bodyPr>
          <a:lstStyle/>
          <a:p>
            <a:r>
              <a:rPr lang="tr-TR" altLang="tr-TR" dirty="0">
                <a:cs typeface="Times New Roman" panose="02020603050405020304" pitchFamily="18" charset="0"/>
              </a:rPr>
              <a:t>Mutfaklarda kombi ve şofbenler ile aspiratör aynı bacaya bağlanmamalıdır</a:t>
            </a:r>
          </a:p>
          <a:p>
            <a:pPr lvl="1"/>
            <a:r>
              <a:rPr lang="tr-TR" altLang="tr-TR" dirty="0">
                <a:cs typeface="Times New Roman" panose="02020603050405020304" pitchFamily="18" charset="0"/>
              </a:rPr>
              <a:t>Bacalar doğal çekişli olarak çalışırlar. </a:t>
            </a:r>
          </a:p>
          <a:p>
            <a:pPr lvl="1"/>
            <a:r>
              <a:rPr lang="tr-TR" altLang="tr-TR" dirty="0">
                <a:cs typeface="Times New Roman" panose="02020603050405020304" pitchFamily="18" charset="0"/>
              </a:rPr>
              <a:t>Eğer bacalara aspiratör gibi fanlı bir cihaz bağlanırsa doğal baca çekişi ortadan kalkmış olur. </a:t>
            </a:r>
          </a:p>
          <a:p>
            <a:pPr lvl="1"/>
            <a:r>
              <a:rPr lang="tr-TR" altLang="tr-TR" dirty="0">
                <a:cs typeface="Times New Roman" panose="02020603050405020304" pitchFamily="18" charset="0"/>
              </a:rPr>
              <a:t>Aynı bacaya bağlı diğer dairelerde baca gazı bacaya gitmek yerine ortama dolar. Böylelikle CO zehirlenmesi yaşanabilir. Bu nedenle mutfaklarda kombi ve şofbenler ile aspiratör aynı bacaya bağlanması hem o daireyi hem de diğer komşu daireleri tehlikeye atar. Mutfaklarda kombi ve şofbenler ile aspiratör aynı bacaya bağlanmamalıdır</a:t>
            </a:r>
          </a:p>
          <a:p>
            <a:endParaRPr lang="tr-TR" altLang="tr-TR" dirty="0">
              <a:cs typeface="Times New Roman" panose="02020603050405020304" pitchFamily="18" charset="0"/>
            </a:endParaRPr>
          </a:p>
          <a:p>
            <a:endParaRPr lang="tr-TR" dirty="0"/>
          </a:p>
        </p:txBody>
      </p:sp>
    </p:spTree>
    <p:extLst>
      <p:ext uri="{BB962C8B-B14F-4D97-AF65-F5344CB8AC3E}">
        <p14:creationId xmlns:p14="http://schemas.microsoft.com/office/powerpoint/2010/main" val="214942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1B2129-71CF-433F-BECB-AEF4FE832A9A}"/>
              </a:ext>
            </a:extLst>
          </p:cNvPr>
          <p:cNvSpPr>
            <a:spLocks noGrp="1"/>
          </p:cNvSpPr>
          <p:nvPr>
            <p:ph type="title"/>
          </p:nvPr>
        </p:nvSpPr>
        <p:spPr>
          <a:xfrm>
            <a:off x="3296356" y="365125"/>
            <a:ext cx="8057444" cy="1325563"/>
          </a:xfrm>
        </p:spPr>
        <p:txBody>
          <a:bodyPr/>
          <a:lstStyle/>
          <a:p>
            <a:r>
              <a:rPr lang="tr-TR" dirty="0">
                <a:solidFill>
                  <a:schemeClr val="tx1"/>
                </a:solidFill>
              </a:rPr>
              <a:t>	</a:t>
            </a:r>
            <a:r>
              <a:rPr lang="en-US" dirty="0" err="1">
                <a:solidFill>
                  <a:schemeClr val="tx1"/>
                </a:solidFill>
              </a:rPr>
              <a:t>Önlemler</a:t>
            </a:r>
            <a:r>
              <a:rPr lang="tr-TR" dirty="0">
                <a:solidFill>
                  <a:schemeClr val="tx1"/>
                </a:solidFill>
              </a:rPr>
              <a:t> - </a:t>
            </a:r>
            <a:r>
              <a:rPr lang="tr-TR" dirty="0"/>
              <a:t>T</a:t>
            </a:r>
            <a:r>
              <a:rPr lang="tr-TR" dirty="0">
                <a:solidFill>
                  <a:schemeClr val="tx1"/>
                </a:solidFill>
              </a:rPr>
              <a:t>esisatta</a:t>
            </a:r>
            <a:endParaRPr lang="tr-TR" dirty="0"/>
          </a:p>
        </p:txBody>
      </p:sp>
      <p:sp>
        <p:nvSpPr>
          <p:cNvPr id="3" name="İçerik Yer Tutucusu 2">
            <a:extLst>
              <a:ext uri="{FF2B5EF4-FFF2-40B4-BE49-F238E27FC236}">
                <a16:creationId xmlns:a16="http://schemas.microsoft.com/office/drawing/2014/main" id="{EFA4C822-64D9-43E0-BB20-0CD82C66F268}"/>
              </a:ext>
            </a:extLst>
          </p:cNvPr>
          <p:cNvSpPr>
            <a:spLocks noGrp="1"/>
          </p:cNvSpPr>
          <p:nvPr>
            <p:ph idx="1"/>
          </p:nvPr>
        </p:nvSpPr>
        <p:spPr/>
        <p:txBody>
          <a:bodyPr/>
          <a:lstStyle/>
          <a:p>
            <a:r>
              <a:rPr lang="tr-TR" dirty="0"/>
              <a:t>Havalandırmalar kapatılmamalıdır</a:t>
            </a:r>
          </a:p>
          <a:p>
            <a:pPr lvl="1"/>
            <a:r>
              <a:rPr lang="tr-TR" altLang="tr-TR" dirty="0">
                <a:cs typeface="Times New Roman" panose="02020603050405020304" pitchFamily="18" charset="0"/>
              </a:rPr>
              <a:t>Karbon monoksit gazının temel oluşum nedenlerinden biride yanma için gerekli oksijen yetersizliğidir. Bu nedenle havalandırmalar kesinlikle kapatılmamalıdır.</a:t>
            </a:r>
          </a:p>
          <a:p>
            <a:endParaRPr lang="tr-TR" dirty="0"/>
          </a:p>
        </p:txBody>
      </p:sp>
      <p:pic>
        <p:nvPicPr>
          <p:cNvPr id="4" name="Picture 2">
            <a:extLst>
              <a:ext uri="{FF2B5EF4-FFF2-40B4-BE49-F238E27FC236}">
                <a16:creationId xmlns:a16="http://schemas.microsoft.com/office/drawing/2014/main" id="{48DAE462-B49C-4BD2-8CC0-15EA949DDC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02378" y="3180496"/>
            <a:ext cx="3990474" cy="299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29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FC346B7-A611-48A0-9FAE-A73E7C4659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5434" y="365125"/>
            <a:ext cx="5441132" cy="4351338"/>
          </a:xfrm>
        </p:spPr>
      </p:pic>
      <p:pic>
        <p:nvPicPr>
          <p:cNvPr id="7" name="Resim 6">
            <a:extLst>
              <a:ext uri="{FF2B5EF4-FFF2-40B4-BE49-F238E27FC236}">
                <a16:creationId xmlns:a16="http://schemas.microsoft.com/office/drawing/2014/main" id="{424389EF-EBCA-4CE4-B43E-4978A6378C85}"/>
              </a:ext>
            </a:extLst>
          </p:cNvPr>
          <p:cNvPicPr>
            <a:picLocks noChangeAspect="1"/>
          </p:cNvPicPr>
          <p:nvPr/>
        </p:nvPicPr>
        <p:blipFill rotWithShape="1">
          <a:blip r:embed="rId3">
            <a:extLst>
              <a:ext uri="{28A0092B-C50C-407E-A947-70E740481C1C}">
                <a14:useLocalDpi xmlns:a14="http://schemas.microsoft.com/office/drawing/2010/main" val="0"/>
              </a:ext>
            </a:extLst>
          </a:blip>
          <a:srcRect b="35690"/>
          <a:stretch/>
        </p:blipFill>
        <p:spPr>
          <a:xfrm>
            <a:off x="3503771" y="3123783"/>
            <a:ext cx="5441132" cy="2378659"/>
          </a:xfrm>
          <a:prstGeom prst="rect">
            <a:avLst/>
          </a:prstGeom>
        </p:spPr>
      </p:pic>
      <p:sp>
        <p:nvSpPr>
          <p:cNvPr id="8" name="Dikdörtgen: Yuvarlatılmış Köşeler 7">
            <a:extLst>
              <a:ext uri="{FF2B5EF4-FFF2-40B4-BE49-F238E27FC236}">
                <a16:creationId xmlns:a16="http://schemas.microsoft.com/office/drawing/2014/main" id="{706215CB-3113-4308-AD47-516094568E07}"/>
              </a:ext>
            </a:extLst>
          </p:cNvPr>
          <p:cNvSpPr/>
          <p:nvPr/>
        </p:nvSpPr>
        <p:spPr>
          <a:xfrm>
            <a:off x="6753727" y="4104564"/>
            <a:ext cx="1844842" cy="208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52081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1B2129-71CF-433F-BECB-AEF4FE832A9A}"/>
              </a:ext>
            </a:extLst>
          </p:cNvPr>
          <p:cNvSpPr>
            <a:spLocks noGrp="1"/>
          </p:cNvSpPr>
          <p:nvPr>
            <p:ph type="title"/>
          </p:nvPr>
        </p:nvSpPr>
        <p:spPr>
          <a:xfrm>
            <a:off x="2438400" y="365125"/>
            <a:ext cx="8915400" cy="1325563"/>
          </a:xfrm>
        </p:spPr>
        <p:txBody>
          <a:bodyPr/>
          <a:lstStyle/>
          <a:p>
            <a:r>
              <a:rPr lang="tr-TR" dirty="0">
                <a:solidFill>
                  <a:schemeClr val="tx1"/>
                </a:solidFill>
              </a:rPr>
              <a:t>	</a:t>
            </a:r>
            <a:r>
              <a:rPr lang="en-US" dirty="0" err="1">
                <a:solidFill>
                  <a:schemeClr val="tx1"/>
                </a:solidFill>
              </a:rPr>
              <a:t>Önlemler</a:t>
            </a:r>
            <a:r>
              <a:rPr lang="tr-TR" dirty="0">
                <a:solidFill>
                  <a:schemeClr val="tx1"/>
                </a:solidFill>
              </a:rPr>
              <a:t> - </a:t>
            </a:r>
            <a:r>
              <a:rPr lang="tr-TR" dirty="0"/>
              <a:t>T</a:t>
            </a:r>
            <a:r>
              <a:rPr lang="tr-TR" dirty="0">
                <a:solidFill>
                  <a:schemeClr val="tx1"/>
                </a:solidFill>
              </a:rPr>
              <a:t>esisatta</a:t>
            </a:r>
            <a:endParaRPr lang="tr-TR" dirty="0"/>
          </a:p>
        </p:txBody>
      </p:sp>
      <p:sp>
        <p:nvSpPr>
          <p:cNvPr id="3" name="İçerik Yer Tutucusu 2">
            <a:extLst>
              <a:ext uri="{FF2B5EF4-FFF2-40B4-BE49-F238E27FC236}">
                <a16:creationId xmlns:a16="http://schemas.microsoft.com/office/drawing/2014/main" id="{EFA4C822-64D9-43E0-BB20-0CD82C66F268}"/>
              </a:ext>
            </a:extLst>
          </p:cNvPr>
          <p:cNvSpPr>
            <a:spLocks noGrp="1"/>
          </p:cNvSpPr>
          <p:nvPr>
            <p:ph idx="1"/>
          </p:nvPr>
        </p:nvSpPr>
        <p:spPr>
          <a:xfrm>
            <a:off x="838200" y="2833511"/>
            <a:ext cx="10515600" cy="3343452"/>
          </a:xfrm>
        </p:spPr>
        <p:txBody>
          <a:bodyPr/>
          <a:lstStyle/>
          <a:p>
            <a:pPr marL="342900" lvl="1" indent="-342900" algn="just">
              <a:lnSpc>
                <a:spcPct val="100000"/>
              </a:lnSpc>
              <a:spcBef>
                <a:spcPts val="1200"/>
              </a:spcBef>
              <a:defRPr/>
            </a:pPr>
            <a:r>
              <a:rPr lang="tr-TR" dirty="0">
                <a:cs typeface="Times New Roman" panose="02020603050405020304" pitchFamily="18" charset="0"/>
              </a:rPr>
              <a:t>Kullanılan yakıtın standartlara uygunluğu kontrol edilmeli. İzin belgesi olmayan satıcılardan kömür alınmamalı</a:t>
            </a:r>
          </a:p>
          <a:p>
            <a:pPr marL="342900" lvl="1" indent="-342900" algn="just">
              <a:lnSpc>
                <a:spcPct val="100000"/>
              </a:lnSpc>
              <a:spcBef>
                <a:spcPts val="1200"/>
              </a:spcBef>
              <a:defRPr/>
            </a:pPr>
            <a:r>
              <a:rPr lang="tr-TR" dirty="0">
                <a:cs typeface="Times New Roman" panose="02020603050405020304" pitchFamily="18" charset="0"/>
              </a:rPr>
              <a:t>Yatmadan önce sobaya kesinlikle yakıt konulmamalı, soba kesinlikle açık bırakılmamalı</a:t>
            </a:r>
          </a:p>
          <a:p>
            <a:pPr marL="342900" lvl="1" indent="-342900" algn="just">
              <a:lnSpc>
                <a:spcPct val="100000"/>
              </a:lnSpc>
              <a:spcBef>
                <a:spcPts val="1200"/>
              </a:spcBef>
              <a:defRPr/>
            </a:pPr>
            <a:r>
              <a:rPr lang="tr-TR" altLang="tr-TR" dirty="0">
                <a:cs typeface="Times New Roman" panose="02020603050405020304" pitchFamily="18" charset="0"/>
              </a:rPr>
              <a:t>CO detektörü kullanılmalıdır</a:t>
            </a:r>
          </a:p>
          <a:p>
            <a:pPr marL="342900" lvl="1" indent="-342900" algn="just">
              <a:lnSpc>
                <a:spcPct val="100000"/>
              </a:lnSpc>
              <a:spcBef>
                <a:spcPts val="1200"/>
              </a:spcBef>
              <a:defRPr/>
            </a:pPr>
            <a:endParaRPr lang="tr-TR" dirty="0">
              <a:cs typeface="Times New Roman" panose="02020603050405020304" pitchFamily="18" charset="0"/>
            </a:endParaRPr>
          </a:p>
          <a:p>
            <a:endParaRPr lang="tr-TR" dirty="0"/>
          </a:p>
        </p:txBody>
      </p:sp>
    </p:spTree>
    <p:extLst>
      <p:ext uri="{BB962C8B-B14F-4D97-AF65-F5344CB8AC3E}">
        <p14:creationId xmlns:p14="http://schemas.microsoft.com/office/powerpoint/2010/main" val="2150241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C22981-8B02-4DB4-8077-9CFD89D750EF}"/>
              </a:ext>
            </a:extLst>
          </p:cNvPr>
          <p:cNvSpPr>
            <a:spLocks noGrp="1"/>
          </p:cNvSpPr>
          <p:nvPr>
            <p:ph type="title"/>
          </p:nvPr>
        </p:nvSpPr>
        <p:spPr/>
        <p:txBody>
          <a:bodyPr/>
          <a:lstStyle/>
          <a:p>
            <a:r>
              <a:rPr lang="tr-TR" dirty="0"/>
              <a:t>                      </a:t>
            </a:r>
          </a:p>
        </p:txBody>
      </p:sp>
      <p:sp>
        <p:nvSpPr>
          <p:cNvPr id="3" name="İçerik Yer Tutucusu 2">
            <a:extLst>
              <a:ext uri="{FF2B5EF4-FFF2-40B4-BE49-F238E27FC236}">
                <a16:creationId xmlns:a16="http://schemas.microsoft.com/office/drawing/2014/main" id="{471DBD97-ED24-4A68-AE5A-851D498071BD}"/>
              </a:ext>
            </a:extLst>
          </p:cNvPr>
          <p:cNvSpPr>
            <a:spLocks noGrp="1"/>
          </p:cNvSpPr>
          <p:nvPr>
            <p:ph idx="1"/>
          </p:nvPr>
        </p:nvSpPr>
        <p:spPr/>
        <p:txBody>
          <a:bodyPr>
            <a:normAutofit/>
          </a:bodyPr>
          <a:lstStyle/>
          <a:p>
            <a:pPr marL="0" indent="0" algn="ctr">
              <a:buNone/>
            </a:pPr>
            <a:r>
              <a:rPr lang="tr-TR" sz="3600" dirty="0"/>
              <a:t>İzlediğiniz yansı, okulumuz Sivil Savunma Kulübü tarafından hazırlanmıştır. </a:t>
            </a:r>
          </a:p>
          <a:p>
            <a:pPr marL="0" indent="0" algn="ctr">
              <a:buNone/>
            </a:pPr>
            <a:endParaRPr lang="tr-TR" sz="3600" dirty="0"/>
          </a:p>
          <a:p>
            <a:pPr marL="0" indent="0" algn="ctr">
              <a:buNone/>
            </a:pPr>
            <a:endParaRPr lang="tr-TR" sz="3600" dirty="0"/>
          </a:p>
        </p:txBody>
      </p:sp>
    </p:spTree>
    <p:extLst>
      <p:ext uri="{BB962C8B-B14F-4D97-AF65-F5344CB8AC3E}">
        <p14:creationId xmlns:p14="http://schemas.microsoft.com/office/powerpoint/2010/main" val="124097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627505-F55A-46F3-A99C-BB7CDD341F50}"/>
              </a:ext>
            </a:extLst>
          </p:cNvPr>
          <p:cNvSpPr>
            <a:spLocks noGrp="1"/>
          </p:cNvSpPr>
          <p:nvPr>
            <p:ph type="title"/>
          </p:nvPr>
        </p:nvSpPr>
        <p:spPr/>
        <p:txBody>
          <a:bodyPr/>
          <a:lstStyle/>
          <a:p>
            <a:r>
              <a:rPr lang="tr-TR" dirty="0">
                <a:solidFill>
                  <a:schemeClr val="tx1"/>
                </a:solidFill>
              </a:rPr>
              <a:t>	CO Zehirlenmeleri Neden Önemli</a:t>
            </a:r>
            <a:endParaRPr lang="tr-TR" dirty="0"/>
          </a:p>
        </p:txBody>
      </p:sp>
      <p:sp>
        <p:nvSpPr>
          <p:cNvPr id="3" name="İçerik Yer Tutucusu 2">
            <a:extLst>
              <a:ext uri="{FF2B5EF4-FFF2-40B4-BE49-F238E27FC236}">
                <a16:creationId xmlns:a16="http://schemas.microsoft.com/office/drawing/2014/main" id="{0430C3AA-C07A-4FB1-9FF7-7EB0AC326AC1}"/>
              </a:ext>
            </a:extLst>
          </p:cNvPr>
          <p:cNvSpPr>
            <a:spLocks noGrp="1"/>
          </p:cNvSpPr>
          <p:nvPr>
            <p:ph idx="1"/>
          </p:nvPr>
        </p:nvSpPr>
        <p:spPr/>
        <p:txBody>
          <a:bodyPr/>
          <a:lstStyle/>
          <a:p>
            <a:r>
              <a:rPr lang="tr-TR" dirty="0"/>
              <a:t>Önlenebilir ölümler</a:t>
            </a:r>
          </a:p>
          <a:p>
            <a:r>
              <a:rPr lang="tr-TR" dirty="0"/>
              <a:t>Aile boyu zehirlenme</a:t>
            </a:r>
          </a:p>
          <a:p>
            <a:r>
              <a:rPr lang="tr-TR" dirty="0"/>
              <a:t>Acil başvuruların önemli bir nedeni</a:t>
            </a:r>
          </a:p>
          <a:p>
            <a:r>
              <a:rPr lang="tr-TR" dirty="0"/>
              <a:t>Tıbbi müdahale başarılı olmayabilir</a:t>
            </a:r>
          </a:p>
          <a:p>
            <a:r>
              <a:rPr lang="tr-TR" dirty="0"/>
              <a:t>Ölüm çok yüksek (%40)</a:t>
            </a:r>
          </a:p>
          <a:p>
            <a:r>
              <a:rPr lang="tr-TR" dirty="0"/>
              <a:t>Nörolojik, psikiyatrik hasarlar sık (%50)</a:t>
            </a:r>
          </a:p>
        </p:txBody>
      </p:sp>
    </p:spTree>
    <p:extLst>
      <p:ext uri="{BB962C8B-B14F-4D97-AF65-F5344CB8AC3E}">
        <p14:creationId xmlns:p14="http://schemas.microsoft.com/office/powerpoint/2010/main" val="102311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409362" y="227069"/>
            <a:ext cx="5624488" cy="6492874"/>
          </a:xfrm>
          <a:prstGeom prst="rect">
            <a:avLst/>
          </a:prstGeom>
          <a:noFill/>
          <a:ln w="9525">
            <a:noFill/>
            <a:miter lim="800000"/>
            <a:headEnd/>
            <a:tailEnd/>
          </a:ln>
        </p:spPr>
      </p:pic>
      <p:sp>
        <p:nvSpPr>
          <p:cNvPr id="7" name="6 Başlık"/>
          <p:cNvSpPr>
            <a:spLocks noGrp="1"/>
          </p:cNvSpPr>
          <p:nvPr>
            <p:ph type="title"/>
          </p:nvPr>
        </p:nvSpPr>
        <p:spPr>
          <a:xfrm>
            <a:off x="1926408" y="869761"/>
            <a:ext cx="1096455" cy="5361356"/>
          </a:xfrm>
        </p:spPr>
        <p:txBody>
          <a:bodyPr vert="vert270">
            <a:normAutofit/>
          </a:bodyPr>
          <a:lstStyle/>
          <a:p>
            <a:r>
              <a:rPr lang="tr-TR" sz="4000" dirty="0">
                <a:solidFill>
                  <a:srgbClr val="FF0000"/>
                </a:solidFill>
              </a:rPr>
              <a:t>Hepsi ayrı bir dram…</a:t>
            </a:r>
          </a:p>
        </p:txBody>
      </p:sp>
    </p:spTree>
    <p:extLst>
      <p:ext uri="{BB962C8B-B14F-4D97-AF65-F5344CB8AC3E}">
        <p14:creationId xmlns:p14="http://schemas.microsoft.com/office/powerpoint/2010/main" val="289172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59075" y="692150"/>
            <a:ext cx="6673850" cy="5473700"/>
          </a:xfrm>
          <a:prstGeom prst="rect">
            <a:avLst/>
          </a:prstGeom>
          <a:noFill/>
          <a:ln w="9525">
            <a:noFill/>
            <a:miter lim="800000"/>
            <a:headEnd/>
            <a:tailEnd/>
          </a:ln>
        </p:spPr>
      </p:pic>
    </p:spTree>
    <p:extLst>
      <p:ext uri="{BB962C8B-B14F-4D97-AF65-F5344CB8AC3E}">
        <p14:creationId xmlns:p14="http://schemas.microsoft.com/office/powerpoint/2010/main" val="16599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A05141-C937-4478-A61C-1E1060AE58D9}"/>
              </a:ext>
            </a:extLst>
          </p:cNvPr>
          <p:cNvSpPr>
            <a:spLocks noGrp="1"/>
          </p:cNvSpPr>
          <p:nvPr>
            <p:ph type="title"/>
          </p:nvPr>
        </p:nvSpPr>
        <p:spPr/>
        <p:txBody>
          <a:bodyPr/>
          <a:lstStyle/>
          <a:p>
            <a:r>
              <a:rPr lang="tr-TR" dirty="0"/>
              <a:t>	Sessiz Katil CO</a:t>
            </a:r>
          </a:p>
        </p:txBody>
      </p:sp>
      <p:sp>
        <p:nvSpPr>
          <p:cNvPr id="3" name="İçerik Yer Tutucusu 2">
            <a:extLst>
              <a:ext uri="{FF2B5EF4-FFF2-40B4-BE49-F238E27FC236}">
                <a16:creationId xmlns:a16="http://schemas.microsoft.com/office/drawing/2014/main" id="{447709A9-5EB6-4650-8C3C-8AFD11F19BE7}"/>
              </a:ext>
            </a:extLst>
          </p:cNvPr>
          <p:cNvSpPr>
            <a:spLocks noGrp="1"/>
          </p:cNvSpPr>
          <p:nvPr>
            <p:ph idx="1"/>
          </p:nvPr>
        </p:nvSpPr>
        <p:spPr/>
        <p:txBody>
          <a:bodyPr>
            <a:normAutofit/>
          </a:bodyPr>
          <a:lstStyle/>
          <a:p>
            <a:r>
              <a:rPr lang="tr-TR" dirty="0">
                <a:solidFill>
                  <a:srgbClr val="0000FF"/>
                </a:solidFill>
              </a:rPr>
              <a:t>Renksiz, kokusuz, tatsız </a:t>
            </a:r>
            <a:r>
              <a:rPr lang="tr-TR" dirty="0"/>
              <a:t>(gizli zehir)</a:t>
            </a:r>
          </a:p>
          <a:p>
            <a:r>
              <a:rPr lang="tr-TR" dirty="0"/>
              <a:t>Odun, kömür, tezek, doğal gaz, tüp gazı, benzin, gaz yağı gibi karbon içeren yakıtların yanması sırasında oluşur</a:t>
            </a:r>
          </a:p>
          <a:p>
            <a:r>
              <a:rPr lang="tr-TR" dirty="0"/>
              <a:t>Havadan hafif, odada tavanda birikir</a:t>
            </a:r>
          </a:p>
          <a:p>
            <a:r>
              <a:rPr lang="tr-TR" dirty="0"/>
              <a:t>Akut ve kronik zehirlenmelere yol açar</a:t>
            </a:r>
          </a:p>
          <a:p>
            <a:r>
              <a:rPr lang="tr-TR" dirty="0"/>
              <a:t>Asıl olarak </a:t>
            </a:r>
            <a:r>
              <a:rPr lang="tr-TR" dirty="0">
                <a:solidFill>
                  <a:srgbClr val="0000FF"/>
                </a:solidFill>
              </a:rPr>
              <a:t>yanma tam olmadığında oluşur</a:t>
            </a:r>
          </a:p>
          <a:p>
            <a:pPr lvl="1"/>
            <a:r>
              <a:rPr lang="tr-TR" dirty="0"/>
              <a:t>Ortamda yeterli ve sürekli oksijen bulunmalı (</a:t>
            </a:r>
            <a:r>
              <a:rPr lang="tr-TR" dirty="0">
                <a:solidFill>
                  <a:srgbClr val="0000FF"/>
                </a:solidFill>
              </a:rPr>
              <a:t>menfezler</a:t>
            </a:r>
            <a:r>
              <a:rPr lang="tr-TR" dirty="0"/>
              <a:t>)</a:t>
            </a:r>
          </a:p>
          <a:p>
            <a:pPr lvl="1"/>
            <a:r>
              <a:rPr lang="tr-TR" dirty="0"/>
              <a:t>Atık gazlar yeterince güçlü bir akımla drene edilmeli (</a:t>
            </a:r>
            <a:r>
              <a:rPr lang="tr-TR" dirty="0">
                <a:solidFill>
                  <a:srgbClr val="0000FF"/>
                </a:solidFill>
              </a:rPr>
              <a:t>bacalar</a:t>
            </a:r>
            <a:r>
              <a:rPr lang="tr-TR" dirty="0"/>
              <a:t>)</a:t>
            </a:r>
          </a:p>
          <a:p>
            <a:endParaRPr lang="tr-TR" dirty="0">
              <a:solidFill>
                <a:srgbClr val="0000FF"/>
              </a:solidFill>
            </a:endParaRPr>
          </a:p>
        </p:txBody>
      </p:sp>
    </p:spTree>
    <p:extLst>
      <p:ext uri="{BB962C8B-B14F-4D97-AF65-F5344CB8AC3E}">
        <p14:creationId xmlns:p14="http://schemas.microsoft.com/office/powerpoint/2010/main" val="182256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F472FD-F35F-49C6-8E65-1CF06AED7EE7}"/>
              </a:ext>
            </a:extLst>
          </p:cNvPr>
          <p:cNvSpPr>
            <a:spLocks noGrp="1"/>
          </p:cNvSpPr>
          <p:nvPr>
            <p:ph type="title"/>
          </p:nvPr>
        </p:nvSpPr>
        <p:spPr/>
        <p:txBody>
          <a:bodyPr/>
          <a:lstStyle/>
          <a:p>
            <a:r>
              <a:rPr lang="tr-TR" dirty="0">
                <a:solidFill>
                  <a:schemeClr val="tx1"/>
                </a:solidFill>
              </a:rPr>
              <a:t>	CO Kaynakları</a:t>
            </a:r>
            <a:endParaRPr lang="tr-TR" dirty="0"/>
          </a:p>
        </p:txBody>
      </p:sp>
      <p:sp>
        <p:nvSpPr>
          <p:cNvPr id="3" name="İçerik Yer Tutucusu 2">
            <a:extLst>
              <a:ext uri="{FF2B5EF4-FFF2-40B4-BE49-F238E27FC236}">
                <a16:creationId xmlns:a16="http://schemas.microsoft.com/office/drawing/2014/main" id="{6CCD34B1-258B-4CEB-B638-A4EC552B1147}"/>
              </a:ext>
            </a:extLst>
          </p:cNvPr>
          <p:cNvSpPr>
            <a:spLocks noGrp="1"/>
          </p:cNvSpPr>
          <p:nvPr>
            <p:ph idx="1"/>
          </p:nvPr>
        </p:nvSpPr>
        <p:spPr>
          <a:xfrm>
            <a:off x="838200" y="1825625"/>
            <a:ext cx="10515600" cy="4667250"/>
          </a:xfrm>
        </p:spPr>
        <p:txBody>
          <a:bodyPr>
            <a:normAutofit fontScale="92500" lnSpcReduction="10000"/>
          </a:bodyPr>
          <a:lstStyle/>
          <a:p>
            <a:pPr>
              <a:lnSpc>
                <a:spcPct val="80000"/>
              </a:lnSpc>
              <a:spcBef>
                <a:spcPts val="800"/>
              </a:spcBef>
            </a:pPr>
            <a:r>
              <a:rPr lang="tr-TR" dirty="0"/>
              <a:t>Isınma, ısıtma araçları </a:t>
            </a:r>
          </a:p>
          <a:p>
            <a:pPr lvl="1">
              <a:lnSpc>
                <a:spcPct val="80000"/>
              </a:lnSpc>
              <a:spcBef>
                <a:spcPts val="800"/>
              </a:spcBef>
            </a:pPr>
            <a:r>
              <a:rPr lang="tr-TR" dirty="0"/>
              <a:t>Soba, mangal, LPG tüplü ısıtıcı, gazlı Japon sobası, </a:t>
            </a:r>
            <a:r>
              <a:rPr lang="tr-TR" dirty="0" err="1"/>
              <a:t>propanlı</a:t>
            </a:r>
            <a:r>
              <a:rPr lang="tr-TR" dirty="0"/>
              <a:t> kamp ısıtıcısı, şofben, kombi, kalorifer kazanı</a:t>
            </a:r>
          </a:p>
          <a:p>
            <a:pPr>
              <a:lnSpc>
                <a:spcPct val="80000"/>
              </a:lnSpc>
              <a:spcBef>
                <a:spcPts val="800"/>
              </a:spcBef>
            </a:pPr>
            <a:r>
              <a:rPr lang="tr-TR" dirty="0"/>
              <a:t>Pişirme araçları </a:t>
            </a:r>
          </a:p>
          <a:p>
            <a:pPr lvl="1">
              <a:lnSpc>
                <a:spcPct val="80000"/>
              </a:lnSpc>
              <a:spcBef>
                <a:spcPts val="800"/>
              </a:spcBef>
            </a:pPr>
            <a:r>
              <a:rPr lang="tr-TR" dirty="0"/>
              <a:t>Ocak, şömine, tandır, kuzine</a:t>
            </a:r>
          </a:p>
          <a:p>
            <a:pPr>
              <a:lnSpc>
                <a:spcPct val="80000"/>
              </a:lnSpc>
              <a:spcBef>
                <a:spcPts val="800"/>
              </a:spcBef>
            </a:pPr>
            <a:r>
              <a:rPr lang="tr-TR" dirty="0"/>
              <a:t>Trafik araçları (egzoz dumanı)</a:t>
            </a:r>
          </a:p>
          <a:p>
            <a:pPr>
              <a:lnSpc>
                <a:spcPct val="80000"/>
              </a:lnSpc>
              <a:spcBef>
                <a:spcPts val="800"/>
              </a:spcBef>
            </a:pPr>
            <a:r>
              <a:rPr lang="tr-TR" dirty="0"/>
              <a:t>Yangınlar </a:t>
            </a:r>
          </a:p>
          <a:p>
            <a:pPr>
              <a:lnSpc>
                <a:spcPct val="80000"/>
              </a:lnSpc>
              <a:spcBef>
                <a:spcPts val="800"/>
              </a:spcBef>
            </a:pPr>
            <a:r>
              <a:rPr lang="tr-TR" dirty="0"/>
              <a:t>Jeneratörler, gazla çalışan motorlar</a:t>
            </a:r>
          </a:p>
          <a:p>
            <a:pPr>
              <a:lnSpc>
                <a:spcPct val="80000"/>
              </a:lnSpc>
              <a:spcBef>
                <a:spcPts val="800"/>
              </a:spcBef>
            </a:pPr>
            <a:r>
              <a:rPr lang="tr-TR" dirty="0"/>
              <a:t>Sigara</a:t>
            </a:r>
          </a:p>
          <a:p>
            <a:pPr>
              <a:lnSpc>
                <a:spcPct val="80000"/>
              </a:lnSpc>
              <a:spcBef>
                <a:spcPts val="800"/>
              </a:spcBef>
            </a:pPr>
            <a:r>
              <a:rPr lang="tr-TR" dirty="0"/>
              <a:t>Fabrikalar </a:t>
            </a:r>
          </a:p>
          <a:p>
            <a:pPr lvl="1">
              <a:lnSpc>
                <a:spcPct val="80000"/>
              </a:lnSpc>
              <a:spcBef>
                <a:spcPts val="800"/>
              </a:spcBef>
            </a:pPr>
            <a:r>
              <a:rPr lang="tr-TR" dirty="0"/>
              <a:t>Formaldehit, metilen klorür (boya sökücü), dökümhaneler, demir çelik, boya (Karaciğerde </a:t>
            </a:r>
            <a:r>
              <a:rPr lang="tr-TR" dirty="0" err="1"/>
              <a:t>CO’e</a:t>
            </a:r>
            <a:r>
              <a:rPr lang="tr-TR" dirty="0"/>
              <a:t> </a:t>
            </a:r>
            <a:r>
              <a:rPr lang="tr-TR" dirty="0" err="1"/>
              <a:t>metabolize</a:t>
            </a:r>
            <a:r>
              <a:rPr lang="tr-TR" dirty="0"/>
              <a:t> oluyor)</a:t>
            </a:r>
          </a:p>
          <a:p>
            <a:pPr>
              <a:lnSpc>
                <a:spcPct val="80000"/>
              </a:lnSpc>
              <a:spcBef>
                <a:spcPts val="800"/>
              </a:spcBef>
            </a:pPr>
            <a:r>
              <a:rPr lang="tr-TR" dirty="0"/>
              <a:t>Maden ocakları</a:t>
            </a:r>
          </a:p>
        </p:txBody>
      </p:sp>
    </p:spTree>
    <p:extLst>
      <p:ext uri="{BB962C8B-B14F-4D97-AF65-F5344CB8AC3E}">
        <p14:creationId xmlns:p14="http://schemas.microsoft.com/office/powerpoint/2010/main" val="202240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F472FD-F35F-49C6-8E65-1CF06AED7EE7}"/>
              </a:ext>
            </a:extLst>
          </p:cNvPr>
          <p:cNvSpPr>
            <a:spLocks noGrp="1"/>
          </p:cNvSpPr>
          <p:nvPr>
            <p:ph type="title"/>
          </p:nvPr>
        </p:nvSpPr>
        <p:spPr/>
        <p:txBody>
          <a:bodyPr/>
          <a:lstStyle/>
          <a:p>
            <a:r>
              <a:rPr lang="tr-TR" dirty="0">
                <a:solidFill>
                  <a:schemeClr val="tx1"/>
                </a:solidFill>
              </a:rPr>
              <a:t>	</a:t>
            </a:r>
            <a:r>
              <a:rPr lang="en-US" dirty="0" err="1">
                <a:solidFill>
                  <a:schemeClr val="tx1"/>
                </a:solidFill>
              </a:rPr>
              <a:t>Dikkat</a:t>
            </a:r>
            <a:r>
              <a:rPr lang="en-US" dirty="0">
                <a:solidFill>
                  <a:schemeClr val="tx1"/>
                </a:solidFill>
              </a:rPr>
              <a:t>!</a:t>
            </a:r>
            <a:endParaRPr lang="tr-TR" dirty="0"/>
          </a:p>
        </p:txBody>
      </p:sp>
      <p:sp>
        <p:nvSpPr>
          <p:cNvPr id="3" name="İçerik Yer Tutucusu 2">
            <a:extLst>
              <a:ext uri="{FF2B5EF4-FFF2-40B4-BE49-F238E27FC236}">
                <a16:creationId xmlns:a16="http://schemas.microsoft.com/office/drawing/2014/main" id="{6CCD34B1-258B-4CEB-B638-A4EC552B1147}"/>
              </a:ext>
            </a:extLst>
          </p:cNvPr>
          <p:cNvSpPr>
            <a:spLocks noGrp="1"/>
          </p:cNvSpPr>
          <p:nvPr>
            <p:ph idx="1"/>
          </p:nvPr>
        </p:nvSpPr>
        <p:spPr/>
        <p:txBody>
          <a:bodyPr/>
          <a:lstStyle/>
          <a:p>
            <a:r>
              <a:rPr lang="en-US" dirty="0" err="1"/>
              <a:t>Doğal</a:t>
            </a:r>
            <a:r>
              <a:rPr lang="en-US" dirty="0"/>
              <a:t> </a:t>
            </a:r>
            <a:r>
              <a:rPr lang="en-US" dirty="0" err="1"/>
              <a:t>gaz</a:t>
            </a:r>
            <a:r>
              <a:rPr lang="en-US" dirty="0"/>
              <a:t>, LPG </a:t>
            </a:r>
            <a:r>
              <a:rPr lang="en-US" dirty="0" err="1"/>
              <a:t>zehirlenmelerinde</a:t>
            </a:r>
            <a:r>
              <a:rPr lang="en-US" dirty="0"/>
              <a:t> </a:t>
            </a:r>
            <a:r>
              <a:rPr lang="en-US" dirty="0" err="1"/>
              <a:t>olay</a:t>
            </a:r>
            <a:r>
              <a:rPr lang="en-US" dirty="0"/>
              <a:t> </a:t>
            </a:r>
            <a:r>
              <a:rPr lang="en-US" dirty="0" err="1"/>
              <a:t>asıl</a:t>
            </a:r>
            <a:r>
              <a:rPr lang="en-US" dirty="0"/>
              <a:t> </a:t>
            </a:r>
            <a:r>
              <a:rPr lang="en-US" dirty="0" err="1"/>
              <a:t>olarak</a:t>
            </a:r>
            <a:r>
              <a:rPr lang="en-US" dirty="0"/>
              <a:t> </a:t>
            </a:r>
            <a:r>
              <a:rPr lang="en-US" dirty="0" err="1"/>
              <a:t>asfiksidir</a:t>
            </a:r>
            <a:r>
              <a:rPr lang="en-US" dirty="0"/>
              <a:t>, CO bu </a:t>
            </a:r>
            <a:r>
              <a:rPr lang="en-US" dirty="0" err="1"/>
              <a:t>olgularda</a:t>
            </a:r>
            <a:r>
              <a:rPr lang="en-US" dirty="0"/>
              <a:t> </a:t>
            </a:r>
            <a:r>
              <a:rPr lang="en-US" dirty="0" err="1"/>
              <a:t>zehirlenmeden</a:t>
            </a:r>
            <a:r>
              <a:rPr lang="en-US" dirty="0"/>
              <a:t> </a:t>
            </a:r>
            <a:r>
              <a:rPr lang="en-US" dirty="0" err="1"/>
              <a:t>çok</a:t>
            </a:r>
            <a:r>
              <a:rPr lang="en-US" dirty="0"/>
              <a:t> </a:t>
            </a:r>
            <a:r>
              <a:rPr lang="en-US" dirty="0" err="1"/>
              <a:t>daha</a:t>
            </a:r>
            <a:r>
              <a:rPr lang="en-US" dirty="0"/>
              <a:t> </a:t>
            </a:r>
            <a:r>
              <a:rPr lang="en-US" dirty="0" err="1"/>
              <a:t>az</a:t>
            </a:r>
            <a:r>
              <a:rPr lang="en-US" dirty="0"/>
              <a:t> </a:t>
            </a:r>
            <a:r>
              <a:rPr lang="en-US" dirty="0" err="1"/>
              <a:t>sorumludur</a:t>
            </a:r>
            <a:r>
              <a:rPr lang="en-US" dirty="0"/>
              <a:t>.</a:t>
            </a:r>
          </a:p>
          <a:p>
            <a:endParaRPr lang="en-US" dirty="0"/>
          </a:p>
          <a:p>
            <a:r>
              <a:rPr lang="en-US" dirty="0" err="1"/>
              <a:t>Doğal</a:t>
            </a:r>
            <a:r>
              <a:rPr lang="en-US" dirty="0"/>
              <a:t> </a:t>
            </a:r>
            <a:r>
              <a:rPr lang="en-US" dirty="0" err="1"/>
              <a:t>gaz</a:t>
            </a:r>
            <a:r>
              <a:rPr lang="en-US" dirty="0"/>
              <a:t> ve LPG </a:t>
            </a:r>
            <a:r>
              <a:rPr lang="en-US" dirty="0" err="1"/>
              <a:t>sızıntısı</a:t>
            </a:r>
            <a:r>
              <a:rPr lang="en-US" dirty="0"/>
              <a:t> </a:t>
            </a:r>
            <a:r>
              <a:rPr lang="en-US" dirty="0" err="1"/>
              <a:t>durumlarında</a:t>
            </a:r>
            <a:r>
              <a:rPr lang="en-US" dirty="0"/>
              <a:t>, hem </a:t>
            </a:r>
            <a:r>
              <a:rPr lang="en-US" dirty="0" err="1"/>
              <a:t>oda</a:t>
            </a:r>
            <a:r>
              <a:rPr lang="en-US" dirty="0"/>
              <a:t> </a:t>
            </a:r>
            <a:r>
              <a:rPr lang="en-US" dirty="0" err="1"/>
              <a:t>havasında</a:t>
            </a:r>
            <a:r>
              <a:rPr lang="en-US" dirty="0"/>
              <a:t> hem </a:t>
            </a:r>
            <a:r>
              <a:rPr lang="tr-TR" dirty="0"/>
              <a:t>akciğerlerde </a:t>
            </a:r>
            <a:r>
              <a:rPr lang="en-US" dirty="0" err="1"/>
              <a:t>oksijenin</a:t>
            </a:r>
            <a:r>
              <a:rPr lang="en-US" dirty="0"/>
              <a:t> </a:t>
            </a:r>
            <a:r>
              <a:rPr lang="en-US" dirty="0" err="1"/>
              <a:t>yerini</a:t>
            </a:r>
            <a:r>
              <a:rPr lang="en-US" dirty="0"/>
              <a:t> bu </a:t>
            </a:r>
            <a:r>
              <a:rPr lang="en-US" dirty="0" err="1"/>
              <a:t>gaz</a:t>
            </a:r>
            <a:r>
              <a:rPr lang="en-US" dirty="0"/>
              <a:t> </a:t>
            </a:r>
            <a:r>
              <a:rPr lang="en-US" dirty="0" err="1"/>
              <a:t>alır</a:t>
            </a:r>
            <a:r>
              <a:rPr lang="en-US" dirty="0"/>
              <a:t> ve </a:t>
            </a:r>
            <a:r>
              <a:rPr lang="en-US" dirty="0" err="1"/>
              <a:t>kişi</a:t>
            </a:r>
            <a:r>
              <a:rPr lang="en-US" dirty="0"/>
              <a:t> </a:t>
            </a:r>
            <a:r>
              <a:rPr lang="en-US" dirty="0" err="1"/>
              <a:t>oksijensizlikten</a:t>
            </a:r>
            <a:r>
              <a:rPr lang="en-US" dirty="0"/>
              <a:t> </a:t>
            </a:r>
            <a:r>
              <a:rPr lang="en-US" dirty="0" err="1"/>
              <a:t>ölür</a:t>
            </a:r>
            <a:r>
              <a:rPr lang="en-US" dirty="0"/>
              <a:t>.</a:t>
            </a:r>
          </a:p>
        </p:txBody>
      </p:sp>
    </p:spTree>
    <p:extLst>
      <p:ext uri="{BB962C8B-B14F-4D97-AF65-F5344CB8AC3E}">
        <p14:creationId xmlns:p14="http://schemas.microsoft.com/office/powerpoint/2010/main" val="317023768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1275</Words>
  <Application>Microsoft Office PowerPoint</Application>
  <PresentationFormat>Geniş ekran</PresentationFormat>
  <Paragraphs>172</Paragraphs>
  <Slides>31</Slides>
  <Notes>7</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31</vt:i4>
      </vt:variant>
    </vt:vector>
  </HeadingPairs>
  <TitlesOfParts>
    <vt:vector size="38" baseType="lpstr">
      <vt:lpstr>Arial</vt:lpstr>
      <vt:lpstr>Calibri</vt:lpstr>
      <vt:lpstr>Calibri Light</vt:lpstr>
      <vt:lpstr>Times New Roman</vt:lpstr>
      <vt:lpstr>Wingdings</vt:lpstr>
      <vt:lpstr>Office Teması</vt:lpstr>
      <vt:lpstr>Document</vt:lpstr>
      <vt:lpstr>Karbonmonoksit (CO) Zehirlenmeleri  Alınması Gereken Önlemler</vt:lpstr>
      <vt:lpstr>PowerPoint Sunusu</vt:lpstr>
      <vt:lpstr>PowerPoint Sunusu</vt:lpstr>
      <vt:lpstr> CO Zehirlenmeleri Neden Önemli</vt:lpstr>
      <vt:lpstr>Hepsi ayrı bir dram…</vt:lpstr>
      <vt:lpstr>PowerPoint Sunusu</vt:lpstr>
      <vt:lpstr> Sessiz Katil CO</vt:lpstr>
      <vt:lpstr> CO Kaynakları</vt:lpstr>
      <vt:lpstr> Dikkat!</vt:lpstr>
      <vt:lpstr> CO Zehirlenmeleriyle İlişkili Faktörler</vt:lpstr>
      <vt:lpstr> CO Zehirlenmeleriyle İlişkili Faktörler</vt:lpstr>
      <vt:lpstr> Risk Grupları</vt:lpstr>
      <vt:lpstr> Soba Zehirlenmeleri</vt:lpstr>
      <vt:lpstr> Yakıtın CO Oluşumuna Etkisi</vt:lpstr>
      <vt:lpstr> Yakıtın CO Oluşumuna Etkisi</vt:lpstr>
      <vt:lpstr> CO Zehirlenmelerinde Öykü</vt:lpstr>
      <vt:lpstr> CO Zehirlenmelerinde Etkilenen Organlar</vt:lpstr>
      <vt:lpstr> CO Zehirlenmelerinde Klinik</vt:lpstr>
      <vt:lpstr>PowerPoint Sunusu</vt:lpstr>
      <vt:lpstr> CO Zehirlenmelerinde Belirtiler</vt:lpstr>
      <vt:lpstr> Kan COHb Düzeyleri</vt:lpstr>
      <vt:lpstr> COHb Düzeyine Göre Klinik</vt:lpstr>
      <vt:lpstr>PowerPoint Sunusu</vt:lpstr>
      <vt:lpstr> Olay Yerinde Müdahale</vt:lpstr>
      <vt:lpstr> Önlemler - Tesisatta</vt:lpstr>
      <vt:lpstr> Önlemler - Tesisatta</vt:lpstr>
      <vt:lpstr> Önlemler - Tesisatta</vt:lpstr>
      <vt:lpstr> Önlemler - Tesisatta</vt:lpstr>
      <vt:lpstr> Önlemler - Tesisatta</vt:lpstr>
      <vt:lpstr> Önlemler - Tesisatta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mervem</dc:creator>
  <cp:lastModifiedBy>bunyamin sonmez</cp:lastModifiedBy>
  <cp:revision>69</cp:revision>
  <dcterms:created xsi:type="dcterms:W3CDTF">2017-11-05T18:54:28Z</dcterms:created>
  <dcterms:modified xsi:type="dcterms:W3CDTF">2023-11-21T11:29:43Z</dcterms:modified>
</cp:coreProperties>
</file>